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
      <p:font typeface="Roboto Mono"/>
      <p:regular r:id="rId33"/>
      <p:bold r:id="rId34"/>
      <p:italic r:id="rId35"/>
      <p:boldItalic r:id="rId36"/>
    </p:embeddedFont>
    <p:embeddedFont>
      <p:font typeface="Alfa Slab On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99FBE2-450E-438C-BF90-670E0797CE9B}">
  <a:tblStyle styleId="{7399FBE2-450E-438C-BF90-670E0797CE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37" Type="http://schemas.openxmlformats.org/officeDocument/2006/relationships/font" Target="fonts/AlfaSlabOne-regular.fntdata"/><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7fddaeb0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7fddaeb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fdc2b7f2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fdc2b7f2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-&gt;Winter Months have more number of accidents than normal</a:t>
            </a:r>
            <a:br>
              <a:rPr lang="en"/>
            </a:br>
            <a:r>
              <a:rPr lang="en"/>
              <a:t>-&gt;for this </a:t>
            </a:r>
            <a:r>
              <a:rPr lang="en"/>
              <a:t>particular</a:t>
            </a:r>
            <a:r>
              <a:rPr lang="en"/>
              <a:t> dataset, years 2016 and 2023 are not complete</a:t>
            </a:r>
            <a:br>
              <a:rPr lang="en"/>
            </a:br>
            <a:r>
              <a:rPr lang="en"/>
              <a:t>-&gt;we can see that </a:t>
            </a:r>
            <a:r>
              <a:rPr lang="en"/>
              <a:t>there</a:t>
            </a:r>
            <a:r>
              <a:rPr lang="en"/>
              <a:t> was a dip in 2020 , but the reason i guess we will never know</a:t>
            </a:r>
            <a:br>
              <a:rPr lang="en"/>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fdc2b7f2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fdc2b7f2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of the week-</a:t>
            </a:r>
            <a:br>
              <a:rPr lang="en"/>
            </a:br>
            <a:r>
              <a:rPr lang="en"/>
              <a:t>For this we can see that Saturdays and sundays have the least number of accidents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Hour of the Day- We can see that the during the peak hours of 9 am and 5 am we have a lot of accidents happening</a:t>
            </a:r>
            <a:endParaRPr/>
          </a:p>
          <a:p>
            <a:pPr indent="0" lvl="0" marL="0" rtl="0" algn="l">
              <a:spcBef>
                <a:spcPts val="0"/>
              </a:spcBef>
              <a:spcAft>
                <a:spcPts val="0"/>
              </a:spcAft>
              <a:buNone/>
            </a:pPr>
            <a:r>
              <a:rPr lang="en"/>
              <a:t>And if you are planning to get to school at this time..welll that’s you cue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16d473fad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16d473fad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“Fair” weather condition has most accidents but that could also mean the weather is fair most of the time.</a:t>
            </a:r>
            <a:endParaRPr/>
          </a:p>
          <a:p>
            <a:pPr indent="0" lvl="0" marL="0" rtl="0" algn="l">
              <a:spcBef>
                <a:spcPts val="0"/>
              </a:spcBef>
              <a:spcAft>
                <a:spcPts val="0"/>
              </a:spcAft>
              <a:buNone/>
            </a:pPr>
            <a:r>
              <a:rPr lang="en"/>
              <a:t>But what’s interesting here is when we have rain or slight rain we have higher number of accidents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weather conditions - we have plotted for the top 10 weather conditions the probability you getting stuck in traffic is high when the weather is snowy of dusty</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fcaff37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fcaff37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road </a:t>
            </a:r>
            <a:r>
              <a:rPr lang="en"/>
              <a:t>conditions</a:t>
            </a:r>
            <a:r>
              <a:rPr lang="en"/>
              <a:t> barely make any impact on sev 4 accidents.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1e92a7d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1e92a7d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16d473f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16d473f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fdc2b7f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fdc2b7f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16d473f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16d473f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1ecde69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1ecde69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fe123d6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fe123d6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200">
                <a:solidFill>
                  <a:schemeClr val="dk1"/>
                </a:solidFill>
                <a:latin typeface="Verdana"/>
                <a:ea typeface="Verdana"/>
                <a:cs typeface="Verdana"/>
                <a:sym typeface="Verdana"/>
              </a:rPr>
              <a:t>BART (Bayesian Additive Regression Trees) is an ensemble model where the predictions of multiple decision trees are summed and averaged to model </a:t>
            </a:r>
            <a:r>
              <a:rPr i="1" lang="en" sz="1200">
                <a:solidFill>
                  <a:schemeClr val="dk1"/>
                </a:solidFill>
                <a:latin typeface="Verdana"/>
                <a:ea typeface="Verdana"/>
                <a:cs typeface="Verdana"/>
                <a:sym typeface="Verdana"/>
              </a:rPr>
              <a:t>f(x)</a:t>
            </a:r>
            <a:r>
              <a:rPr lang="en" sz="1200">
                <a:solidFill>
                  <a:schemeClr val="dk1"/>
                </a:solidFill>
                <a:latin typeface="Verdana"/>
                <a:ea typeface="Verdana"/>
                <a:cs typeface="Verdana"/>
                <a:sym typeface="Verdana"/>
              </a:rPr>
              <a:t>. The sampling process uses MCMC, which takes thousands of iterations to make predictions.</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BART performs worse than single tree - BART uses MCMC (Markov chain Monte Carlo) to sample from the posterior distribution of models, which introduces variability and can lead to less stable predictions compared to a deterministic single tree, and less likely to overfit</a:t>
            </a:r>
            <a:endParaRPr sz="1200">
              <a:solidFill>
                <a:schemeClr val="dk1"/>
              </a:solidFill>
              <a:latin typeface="Verdana"/>
              <a:ea typeface="Verdana"/>
              <a:cs typeface="Verdana"/>
              <a:sym typeface="Verdana"/>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Best Model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Final Best In-Sample RMSE: 13.392011433169051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Final Best Out-of-Sample RMSE: 15.529926144939132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Best RMSE: 15.529926144939132 with parameters ntree=200, ndpost=1000, nskip=500</a:t>
            </a:r>
            <a:br>
              <a:rPr lang="en">
                <a:solidFill>
                  <a:schemeClr val="dk1"/>
                </a:solidFill>
              </a:rPr>
            </a:br>
            <a:r>
              <a:rPr lang="en">
                <a:solidFill>
                  <a:schemeClr val="dk1"/>
                </a:solidFill>
              </a:rPr>
              <a:t>	- RMSE might be high due to the high number of features and noise</a:t>
            </a:r>
            <a:endParaRPr>
              <a:solidFill>
                <a:schemeClr val="dk1"/>
              </a:solidFill>
            </a:endParaRPr>
          </a:p>
          <a:p>
            <a:pPr indent="-298450" lvl="0" marL="457200" rtl="0" algn="l">
              <a:spcBef>
                <a:spcPts val="0"/>
              </a:spcBef>
              <a:spcAft>
                <a:spcPts val="0"/>
              </a:spcAft>
              <a:buSzPts val="1100"/>
              <a:buChar char="-"/>
            </a:pPr>
            <a:r>
              <a:rPr lang="en"/>
              <a:t>ensemble model that averages over many trees</a:t>
            </a:r>
            <a:endParaRPr/>
          </a:p>
          <a:p>
            <a:pPr indent="-298450" lvl="0" marL="457200" rtl="0" algn="l">
              <a:spcBef>
                <a:spcPts val="0"/>
              </a:spcBef>
              <a:spcAft>
                <a:spcPts val="0"/>
              </a:spcAft>
              <a:buSzPts val="1100"/>
              <a:buChar char="-"/>
            </a:pPr>
            <a:r>
              <a:rPr lang="en"/>
              <a:t>BART performs worse than single tree - BART uses MCMC (Markov chain Monte Carlo) to sample from the posterior distribution of models, which introduces variability and can lead to less stable predictions compared to a deterministic single tree, and less likely to overfit</a:t>
            </a:r>
            <a:endParaRPr/>
          </a:p>
          <a:p>
            <a:pPr indent="-298450" lvl="0" marL="457200" rtl="0" algn="l">
              <a:spcBef>
                <a:spcPts val="0"/>
              </a:spcBef>
              <a:spcAft>
                <a:spcPts val="0"/>
              </a:spcAft>
              <a:buSzPts val="1100"/>
              <a:buChar char="-"/>
            </a:pPr>
            <a:r>
              <a:rPr lang="en"/>
              <a:t>BART uses a sum of the predictions of multiple decision trees to model f(x)</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fe123d68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7fe123d68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chemeClr val="dk1"/>
                </a:solidFill>
                <a:latin typeface="Verdana"/>
                <a:ea typeface="Verdana"/>
                <a:cs typeface="Verdana"/>
                <a:sym typeface="Verdana"/>
              </a:rPr>
              <a:t>Clustering is a model that uses unsupervised learning that involves determining natural groupings through “clustering” similar data points. Despite scaling our data, we could not the highest quality clusters due to the immense dimensionality of our dataset, with over 700 predictors after one-hot encoding</a:t>
            </a:r>
            <a:r>
              <a:rPr b="1" lang="en" sz="1200">
                <a:solidFill>
                  <a:schemeClr val="dk1"/>
                </a:solidFill>
                <a:latin typeface="Verdana"/>
                <a:ea typeface="Verdana"/>
                <a:cs typeface="Verdana"/>
                <a:sym typeface="Verdana"/>
              </a:rPr>
              <a:t>.</a:t>
            </a:r>
            <a:r>
              <a:rPr lang="en" sz="1200">
                <a:solidFill>
                  <a:schemeClr val="dk1"/>
                </a:solidFill>
                <a:latin typeface="Verdana"/>
                <a:ea typeface="Verdana"/>
                <a:cs typeface="Verdana"/>
                <a:sym typeface="Verdana"/>
              </a:rPr>
              <a:t>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From </a:t>
            </a:r>
            <a:r>
              <a:rPr lang="en">
                <a:solidFill>
                  <a:srgbClr val="188038"/>
                </a:solidFill>
                <a:latin typeface="Roboto Mono"/>
                <a:ea typeface="Roboto Mono"/>
                <a:cs typeface="Roboto Mono"/>
                <a:sym typeface="Roboto Mono"/>
              </a:rPr>
              <a:t>CLUSTER_2</a:t>
            </a:r>
            <a:r>
              <a:rPr lang="en">
                <a:solidFill>
                  <a:schemeClr val="dk1"/>
                </a:solidFill>
              </a:rPr>
              <a:t> to </a:t>
            </a:r>
            <a:r>
              <a:rPr lang="en">
                <a:solidFill>
                  <a:srgbClr val="188038"/>
                </a:solidFill>
                <a:latin typeface="Roboto Mono"/>
                <a:ea typeface="Roboto Mono"/>
                <a:cs typeface="Roboto Mono"/>
                <a:sym typeface="Roboto Mono"/>
              </a:rPr>
              <a:t>CLUSTER_6</a:t>
            </a:r>
            <a:r>
              <a:rPr lang="en">
                <a:solidFill>
                  <a:schemeClr val="dk1"/>
                </a:solidFill>
              </a:rPr>
              <a:t>, the first two data points remain in the same cluster (e.g., Cluster 1), which indicates stability in these clusters as the number of clusters increases.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Scaled the data</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fdc2b7f2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fdc2b7f2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Cropped out values above 120 because that was the 80th percentile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fdc2b7f2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fdc2b7f2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fbbbb62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fbbbb62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citations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fbbbb62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fbbbb62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Rule of 3: Tittle - </a:t>
            </a:r>
            <a:r>
              <a:rPr lang="en">
                <a:solidFill>
                  <a:schemeClr val="dk1"/>
                </a:solidFill>
              </a:rPr>
              <a:t>50 states </a:t>
            </a:r>
            <a:r>
              <a:rPr lang="en"/>
              <a:t>7.7M , subsetting - Texas 37K rows ; years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16d473fa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16d473fa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fddaeb0a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fddaeb0a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 vs Severity2 - Shashank ;  Duration + Severity &amp;  Boxplot - Ibrahim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16d473fad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16d473fad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FEMKE: Should we replace this with a histogram of accident duration w/ highway vs. all split?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fddaeb0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fddaeb0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6454F"/>
                </a:solidFill>
              </a:rPr>
              <a:t>Distance:</a:t>
            </a:r>
            <a:endParaRPr sz="1500">
              <a:solidFill>
                <a:srgbClr val="36454F"/>
              </a:solidFill>
            </a:endParaRPr>
          </a:p>
          <a:p>
            <a:pPr indent="0" lvl="0" marL="0" rtl="0" algn="l">
              <a:spcBef>
                <a:spcPts val="0"/>
              </a:spcBef>
              <a:spcAft>
                <a:spcPts val="0"/>
              </a:spcAft>
              <a:buClr>
                <a:schemeClr val="dk1"/>
              </a:buClr>
              <a:buSzPts val="1100"/>
              <a:buFont typeface="Arial"/>
              <a:buNone/>
            </a:pPr>
            <a:r>
              <a:rPr lang="en" sz="1500">
                <a:solidFill>
                  <a:srgbClr val="36454F"/>
                </a:solidFill>
              </a:rPr>
              <a:t>Max = 43.25</a:t>
            </a:r>
            <a:endParaRPr sz="1500">
              <a:solidFill>
                <a:srgbClr val="36454F"/>
              </a:solidFill>
            </a:endParaRPr>
          </a:p>
          <a:p>
            <a:pPr indent="0" lvl="0" marL="0" rtl="0" algn="l">
              <a:spcBef>
                <a:spcPts val="0"/>
              </a:spcBef>
              <a:spcAft>
                <a:spcPts val="0"/>
              </a:spcAft>
              <a:buClr>
                <a:schemeClr val="dk1"/>
              </a:buClr>
              <a:buSzPts val="1100"/>
              <a:buFont typeface="Arial"/>
              <a:buNone/>
            </a:pPr>
            <a:r>
              <a:rPr lang="en" sz="1500">
                <a:solidFill>
                  <a:srgbClr val="36454F"/>
                </a:solidFill>
              </a:rPr>
              <a:t>Median = 0.0</a:t>
            </a:r>
            <a:endParaRPr sz="1500">
              <a:solidFill>
                <a:srgbClr val="36454F"/>
              </a:solidFill>
            </a:endParaRPr>
          </a:p>
          <a:p>
            <a:pPr indent="0" lvl="0" marL="0" rtl="0" algn="l">
              <a:spcBef>
                <a:spcPts val="0"/>
              </a:spcBef>
              <a:spcAft>
                <a:spcPts val="0"/>
              </a:spcAft>
              <a:buClr>
                <a:schemeClr val="dk1"/>
              </a:buClr>
              <a:buSzPts val="1100"/>
              <a:buFont typeface="Arial"/>
              <a:buNone/>
            </a:pPr>
            <a:r>
              <a:rPr lang="en" sz="1500">
                <a:solidFill>
                  <a:srgbClr val="36454F"/>
                </a:solidFill>
              </a:rPr>
              <a:t>Mean = 0.28</a:t>
            </a:r>
            <a:endParaRPr sz="1500">
              <a:solidFill>
                <a:srgbClr val="36454F"/>
              </a:solidFill>
            </a:endParaRPr>
          </a:p>
          <a:p>
            <a:pPr indent="0" lvl="0" marL="0" rtl="0" algn="l">
              <a:spcBef>
                <a:spcPts val="0"/>
              </a:spcBef>
              <a:spcAft>
                <a:spcPts val="0"/>
              </a:spcAft>
              <a:buClr>
                <a:schemeClr val="dk1"/>
              </a:buClr>
              <a:buSzPts val="1100"/>
              <a:buFont typeface="Arial"/>
              <a:buNone/>
            </a:pPr>
            <a:r>
              <a:rPr lang="en" sz="1500">
                <a:solidFill>
                  <a:srgbClr val="36454F"/>
                </a:solidFill>
              </a:rPr>
              <a:t>20,303 samples w/ distance 0.0 (lots didn’t have End Lat/Lng</a:t>
            </a:r>
            <a:endParaRPr sz="1500">
              <a:solidFill>
                <a:srgbClr val="36454F"/>
              </a:solidFill>
            </a:endParaRPr>
          </a:p>
          <a:p>
            <a:pPr indent="0" lvl="0" marL="0" rtl="0" algn="l">
              <a:spcBef>
                <a:spcPts val="0"/>
              </a:spcBef>
              <a:spcAft>
                <a:spcPts val="0"/>
              </a:spcAft>
              <a:buNone/>
            </a:pPr>
            <a:r>
              <a:rPr lang="en" sz="1500">
                <a:solidFill>
                  <a:srgbClr val="36454F"/>
                </a:solidFill>
              </a:rPr>
              <a:t>Hist is missing 0 (can’t log 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fddaeb0a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fddaeb0a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b="4008" l="768" r="5563" t="2121"/>
          <a:stretch/>
        </p:blipFill>
        <p:spPr>
          <a:xfrm>
            <a:off x="4715750" y="1656538"/>
            <a:ext cx="4260299" cy="2557333"/>
          </a:xfrm>
          <a:prstGeom prst="rect">
            <a:avLst/>
          </a:prstGeom>
          <a:noFill/>
          <a:ln>
            <a:noFill/>
          </a:ln>
        </p:spPr>
      </p:pic>
      <p:pic>
        <p:nvPicPr>
          <p:cNvPr id="118" name="Google Shape;118;p22"/>
          <p:cNvPicPr preferRelativeResize="0"/>
          <p:nvPr/>
        </p:nvPicPr>
        <p:blipFill rotWithShape="1">
          <a:blip r:embed="rId4">
            <a:alphaModFix/>
          </a:blip>
          <a:srcRect b="6633" l="1596" r="3373" t="2125"/>
          <a:stretch/>
        </p:blipFill>
        <p:spPr>
          <a:xfrm>
            <a:off x="122250" y="1571525"/>
            <a:ext cx="4514025" cy="2727350"/>
          </a:xfrm>
          <a:prstGeom prst="rect">
            <a:avLst/>
          </a:prstGeom>
          <a:noFill/>
          <a:ln>
            <a:noFill/>
          </a:ln>
        </p:spPr>
      </p:pic>
      <p:sp>
        <p:nvSpPr>
          <p:cNvPr id="119" name="Google Shape;119;p2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Accident Statistics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Accident Timing </a:t>
            </a:r>
            <a:endParaRPr/>
          </a:p>
        </p:txBody>
      </p:sp>
      <p:pic>
        <p:nvPicPr>
          <p:cNvPr id="125" name="Google Shape;125;p23"/>
          <p:cNvPicPr preferRelativeResize="0"/>
          <p:nvPr/>
        </p:nvPicPr>
        <p:blipFill rotWithShape="1">
          <a:blip r:embed="rId3">
            <a:alphaModFix/>
          </a:blip>
          <a:srcRect b="0" l="0" r="0" t="0"/>
          <a:stretch/>
        </p:blipFill>
        <p:spPr>
          <a:xfrm>
            <a:off x="4053025" y="1414875"/>
            <a:ext cx="4999149" cy="2953875"/>
          </a:xfrm>
          <a:prstGeom prst="rect">
            <a:avLst/>
          </a:prstGeom>
          <a:noFill/>
          <a:ln>
            <a:noFill/>
          </a:ln>
        </p:spPr>
      </p:pic>
      <p:pic>
        <p:nvPicPr>
          <p:cNvPr id="126" name="Google Shape;126;p23"/>
          <p:cNvPicPr preferRelativeResize="0"/>
          <p:nvPr/>
        </p:nvPicPr>
        <p:blipFill>
          <a:blip r:embed="rId4">
            <a:alphaModFix/>
          </a:blip>
          <a:stretch>
            <a:fillRect/>
          </a:stretch>
        </p:blipFill>
        <p:spPr>
          <a:xfrm>
            <a:off x="190000" y="1340700"/>
            <a:ext cx="3748224" cy="3102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Conditions</a:t>
            </a:r>
            <a:endParaRPr/>
          </a:p>
        </p:txBody>
      </p:sp>
      <p:pic>
        <p:nvPicPr>
          <p:cNvPr id="132" name="Google Shape;132;p24"/>
          <p:cNvPicPr preferRelativeResize="0"/>
          <p:nvPr/>
        </p:nvPicPr>
        <p:blipFill rotWithShape="1">
          <a:blip r:embed="rId3">
            <a:alphaModFix/>
          </a:blip>
          <a:srcRect b="1787" l="2030" r="6486" t="2132"/>
          <a:stretch/>
        </p:blipFill>
        <p:spPr>
          <a:xfrm>
            <a:off x="4918575" y="1327001"/>
            <a:ext cx="4161600" cy="3379100"/>
          </a:xfrm>
          <a:prstGeom prst="rect">
            <a:avLst/>
          </a:prstGeom>
          <a:noFill/>
          <a:ln>
            <a:noFill/>
          </a:ln>
        </p:spPr>
      </p:pic>
      <p:pic>
        <p:nvPicPr>
          <p:cNvPr id="133" name="Google Shape;133;p24"/>
          <p:cNvPicPr preferRelativeResize="0"/>
          <p:nvPr/>
        </p:nvPicPr>
        <p:blipFill rotWithShape="1">
          <a:blip r:embed="rId4">
            <a:alphaModFix/>
          </a:blip>
          <a:srcRect b="4370" l="1424" r="7831" t="0"/>
          <a:stretch/>
        </p:blipFill>
        <p:spPr>
          <a:xfrm>
            <a:off x="0" y="1327000"/>
            <a:ext cx="4897997" cy="3574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Road Conditions </a:t>
            </a:r>
            <a:endParaRPr/>
          </a:p>
        </p:txBody>
      </p:sp>
      <p:pic>
        <p:nvPicPr>
          <p:cNvPr id="139" name="Google Shape;139;p25"/>
          <p:cNvPicPr preferRelativeResize="0"/>
          <p:nvPr/>
        </p:nvPicPr>
        <p:blipFill rotWithShape="1">
          <a:blip r:embed="rId3">
            <a:alphaModFix/>
          </a:blip>
          <a:srcRect b="2301" l="0" r="724" t="44788"/>
          <a:stretch/>
        </p:blipFill>
        <p:spPr>
          <a:xfrm>
            <a:off x="3307500" y="2719825"/>
            <a:ext cx="5818600" cy="2423675"/>
          </a:xfrm>
          <a:prstGeom prst="rect">
            <a:avLst/>
          </a:prstGeom>
          <a:noFill/>
          <a:ln>
            <a:noFill/>
          </a:ln>
        </p:spPr>
      </p:pic>
      <p:pic>
        <p:nvPicPr>
          <p:cNvPr id="140" name="Google Shape;140;p25"/>
          <p:cNvPicPr preferRelativeResize="0"/>
          <p:nvPr/>
        </p:nvPicPr>
        <p:blipFill rotWithShape="1">
          <a:blip r:embed="rId3">
            <a:alphaModFix/>
          </a:blip>
          <a:srcRect b="55208" l="1278" r="1122" t="592"/>
          <a:stretch/>
        </p:blipFill>
        <p:spPr>
          <a:xfrm>
            <a:off x="3400650" y="277275"/>
            <a:ext cx="5743348" cy="2018727"/>
          </a:xfrm>
          <a:prstGeom prst="rect">
            <a:avLst/>
          </a:prstGeom>
          <a:noFill/>
          <a:ln>
            <a:noFill/>
          </a:ln>
        </p:spPr>
      </p:pic>
      <p:pic>
        <p:nvPicPr>
          <p:cNvPr id="141" name="Google Shape;141;p25"/>
          <p:cNvPicPr preferRelativeResize="0"/>
          <p:nvPr/>
        </p:nvPicPr>
        <p:blipFill rotWithShape="1">
          <a:blip r:embed="rId3">
            <a:alphaModFix/>
          </a:blip>
          <a:srcRect b="2472" l="0" r="0" t="90040"/>
          <a:stretch/>
        </p:blipFill>
        <p:spPr>
          <a:xfrm>
            <a:off x="3289600" y="2184025"/>
            <a:ext cx="5854400" cy="340184"/>
          </a:xfrm>
          <a:prstGeom prst="rect">
            <a:avLst/>
          </a:prstGeom>
          <a:noFill/>
          <a:ln>
            <a:noFill/>
          </a:ln>
        </p:spPr>
      </p:pic>
      <p:sp>
        <p:nvSpPr>
          <p:cNvPr id="142" name="Google Shape;142;p25"/>
          <p:cNvSpPr txBox="1"/>
          <p:nvPr/>
        </p:nvSpPr>
        <p:spPr>
          <a:xfrm>
            <a:off x="392700" y="1237275"/>
            <a:ext cx="2585700" cy="3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On average: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23850" lvl="0" marL="342900" rtl="0" algn="l">
              <a:spcBef>
                <a:spcPts val="0"/>
              </a:spcBef>
              <a:spcAft>
                <a:spcPts val="0"/>
              </a:spcAft>
              <a:buClr>
                <a:schemeClr val="dk2"/>
              </a:buClr>
              <a:buSzPts val="1500"/>
              <a:buFont typeface="Proxima Nova"/>
              <a:buChar char="●"/>
            </a:pPr>
            <a:r>
              <a:rPr lang="en" sz="1500">
                <a:solidFill>
                  <a:schemeClr val="dk2"/>
                </a:solidFill>
                <a:latin typeface="Proxima Nova"/>
                <a:ea typeface="Proxima Nova"/>
                <a:cs typeface="Proxima Nova"/>
                <a:sym typeface="Proxima Nova"/>
              </a:rPr>
              <a:t>10% of accidents occur near a crossing</a:t>
            </a:r>
            <a:endParaRPr sz="1500">
              <a:solidFill>
                <a:schemeClr val="dk2"/>
              </a:solidFill>
              <a:latin typeface="Proxima Nova"/>
              <a:ea typeface="Proxima Nova"/>
              <a:cs typeface="Proxima Nova"/>
              <a:sym typeface="Proxima Nova"/>
            </a:endParaRPr>
          </a:p>
          <a:p>
            <a:pPr indent="-228600" lvl="0" marL="34290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323850" lvl="0" marL="342900" rtl="0" algn="l">
              <a:spcBef>
                <a:spcPts val="0"/>
              </a:spcBef>
              <a:spcAft>
                <a:spcPts val="0"/>
              </a:spcAft>
              <a:buClr>
                <a:schemeClr val="dk2"/>
              </a:buClr>
              <a:buSzPts val="1500"/>
              <a:buFont typeface="Proxima Nova"/>
              <a:buChar char="●"/>
            </a:pPr>
            <a:r>
              <a:rPr lang="en" sz="1500">
                <a:solidFill>
                  <a:schemeClr val="dk2"/>
                </a:solidFill>
                <a:latin typeface="Proxima Nova"/>
                <a:ea typeface="Proxima Nova"/>
                <a:cs typeface="Proxima Nova"/>
                <a:sym typeface="Proxima Nova"/>
              </a:rPr>
              <a:t>30% of accidents happen near a traffic signal</a:t>
            </a:r>
            <a:endParaRPr sz="1500">
              <a:solidFill>
                <a:schemeClr val="dk2"/>
              </a:solidFill>
              <a:latin typeface="Proxima Nova"/>
              <a:ea typeface="Proxima Nova"/>
              <a:cs typeface="Proxima Nova"/>
              <a:sym typeface="Proxima Nova"/>
            </a:endParaRPr>
          </a:p>
          <a:p>
            <a:pPr indent="-228600" lvl="0" marL="34290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323850" lvl="0" marL="342900" rtl="0" algn="l">
              <a:spcBef>
                <a:spcPts val="0"/>
              </a:spcBef>
              <a:spcAft>
                <a:spcPts val="0"/>
              </a:spcAft>
              <a:buClr>
                <a:schemeClr val="dk2"/>
              </a:buClr>
              <a:buSzPts val="1500"/>
              <a:buFont typeface="Proxima Nova"/>
              <a:buChar char="●"/>
            </a:pPr>
            <a:r>
              <a:rPr lang="en" sz="1500">
                <a:solidFill>
                  <a:schemeClr val="dk2"/>
                </a:solidFill>
                <a:latin typeface="Proxima Nova"/>
                <a:ea typeface="Proxima Nova"/>
                <a:cs typeface="Proxima Nova"/>
                <a:sym typeface="Proxima Nova"/>
              </a:rPr>
              <a:t>Almost nobody gets into an accident next to a bump in the road!</a:t>
            </a:r>
            <a:endParaRPr sz="1500">
              <a:solidFill>
                <a:schemeClr val="dk2"/>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Structure</a:t>
            </a:r>
            <a:endParaRPr/>
          </a:p>
        </p:txBody>
      </p:sp>
      <p:sp>
        <p:nvSpPr>
          <p:cNvPr id="148" name="Google Shape;148;p26"/>
          <p:cNvSpPr txBox="1"/>
          <p:nvPr>
            <p:ph idx="1" type="body"/>
          </p:nvPr>
        </p:nvSpPr>
        <p:spPr>
          <a:xfrm>
            <a:off x="475575" y="1479225"/>
            <a:ext cx="3264300" cy="2370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a:t>Models:</a:t>
            </a:r>
            <a:endParaRPr b="1"/>
          </a:p>
          <a:p>
            <a:pPr indent="-330200" lvl="0" marL="457200" rtl="0" algn="ctr">
              <a:spcBef>
                <a:spcPts val="1200"/>
              </a:spcBef>
              <a:spcAft>
                <a:spcPts val="0"/>
              </a:spcAft>
              <a:buSzPts val="1600"/>
              <a:buChar char="●"/>
            </a:pPr>
            <a:r>
              <a:rPr lang="en" sz="1600"/>
              <a:t>Random Forest</a:t>
            </a:r>
            <a:endParaRPr sz="1600"/>
          </a:p>
          <a:p>
            <a:pPr indent="-330200" lvl="0" marL="457200" rtl="0" algn="ctr">
              <a:spcBef>
                <a:spcPts val="0"/>
              </a:spcBef>
              <a:spcAft>
                <a:spcPts val="0"/>
              </a:spcAft>
              <a:buSzPts val="1600"/>
              <a:buChar char="●"/>
            </a:pPr>
            <a:r>
              <a:rPr lang="en" sz="1600"/>
              <a:t>Bagging Tree</a:t>
            </a:r>
            <a:endParaRPr sz="1600"/>
          </a:p>
          <a:p>
            <a:pPr indent="-330200" lvl="0" marL="457200" rtl="0" algn="ctr">
              <a:spcBef>
                <a:spcPts val="0"/>
              </a:spcBef>
              <a:spcAft>
                <a:spcPts val="0"/>
              </a:spcAft>
              <a:buSzPts val="1600"/>
              <a:buChar char="●"/>
            </a:pPr>
            <a:r>
              <a:rPr lang="en" sz="1600"/>
              <a:t>XGBoost</a:t>
            </a:r>
            <a:endParaRPr sz="1600"/>
          </a:p>
          <a:p>
            <a:pPr indent="-330200" lvl="0" marL="457200" rtl="0" algn="ctr">
              <a:spcBef>
                <a:spcPts val="0"/>
              </a:spcBef>
              <a:spcAft>
                <a:spcPts val="0"/>
              </a:spcAft>
              <a:buSzPts val="1600"/>
              <a:buChar char="●"/>
            </a:pPr>
            <a:r>
              <a:rPr lang="en" sz="1600"/>
              <a:t>Decision Tree</a:t>
            </a:r>
            <a:endParaRPr sz="1600"/>
          </a:p>
          <a:p>
            <a:pPr indent="-330200" lvl="0" marL="457200" rtl="0" algn="ctr">
              <a:spcBef>
                <a:spcPts val="0"/>
              </a:spcBef>
              <a:spcAft>
                <a:spcPts val="0"/>
              </a:spcAft>
              <a:buSzPts val="1600"/>
              <a:buChar char="●"/>
            </a:pPr>
            <a:r>
              <a:rPr lang="en" sz="1600"/>
              <a:t>BART</a:t>
            </a:r>
            <a:endParaRPr sz="1600"/>
          </a:p>
          <a:p>
            <a:pPr indent="-330200" lvl="0" marL="457200" rtl="0" algn="ctr">
              <a:spcBef>
                <a:spcPts val="0"/>
              </a:spcBef>
              <a:spcAft>
                <a:spcPts val="0"/>
              </a:spcAft>
              <a:buSzPts val="1600"/>
              <a:buChar char="●"/>
            </a:pPr>
            <a:r>
              <a:rPr lang="en" sz="1600"/>
              <a:t>Clustering</a:t>
            </a:r>
            <a:endParaRPr sz="1600"/>
          </a:p>
        </p:txBody>
      </p:sp>
      <p:sp>
        <p:nvSpPr>
          <p:cNvPr id="149" name="Google Shape;149;p26"/>
          <p:cNvSpPr txBox="1"/>
          <p:nvPr>
            <p:ph idx="1" type="body"/>
          </p:nvPr>
        </p:nvSpPr>
        <p:spPr>
          <a:xfrm>
            <a:off x="4699975" y="834975"/>
            <a:ext cx="3797100" cy="3658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Train: 2017 - 2022</a:t>
            </a:r>
            <a:br>
              <a:rPr lang="en" sz="1600"/>
            </a:br>
            <a:r>
              <a:rPr lang="en" sz="1600"/>
              <a:t>Test: 2023</a:t>
            </a:r>
            <a:br>
              <a:rPr lang="en" sz="1600"/>
            </a:br>
            <a:r>
              <a:rPr lang="en" sz="1600"/>
              <a:t>~50 features</a:t>
            </a:r>
            <a:endParaRPr sz="1600"/>
          </a:p>
          <a:p>
            <a:pPr indent="0" lvl="0" marL="0" rtl="0" algn="ctr">
              <a:spcBef>
                <a:spcPts val="1200"/>
              </a:spcBef>
              <a:spcAft>
                <a:spcPts val="0"/>
              </a:spcAft>
              <a:buNone/>
            </a:pPr>
            <a:r>
              <a:t/>
            </a:r>
            <a:endParaRPr sz="1600" u="sng"/>
          </a:p>
          <a:p>
            <a:pPr indent="0" lvl="0" marL="0" rtl="0" algn="ctr">
              <a:spcBef>
                <a:spcPts val="1200"/>
              </a:spcBef>
              <a:spcAft>
                <a:spcPts val="0"/>
              </a:spcAft>
              <a:buNone/>
            </a:pPr>
            <a:r>
              <a:rPr lang="en" sz="1600" u="sng"/>
              <a:t>Approaches to </a:t>
            </a:r>
            <a:r>
              <a:rPr lang="en" sz="1600" u="sng"/>
              <a:t>Target variable skew:</a:t>
            </a:r>
            <a:endParaRPr sz="1600"/>
          </a:p>
          <a:p>
            <a:pPr indent="-330200" lvl="0" marL="457200" rtl="0" algn="ctr">
              <a:spcBef>
                <a:spcPts val="1200"/>
              </a:spcBef>
              <a:spcAft>
                <a:spcPts val="0"/>
              </a:spcAft>
              <a:buSzPts val="1600"/>
              <a:buChar char="-"/>
            </a:pPr>
            <a:r>
              <a:rPr lang="en" sz="1600"/>
              <a:t>No treatment of skew</a:t>
            </a:r>
            <a:endParaRPr sz="1600"/>
          </a:p>
          <a:p>
            <a:pPr indent="-330200" lvl="0" marL="457200" rtl="0" algn="ctr">
              <a:spcBef>
                <a:spcPts val="0"/>
              </a:spcBef>
              <a:spcAft>
                <a:spcPts val="0"/>
              </a:spcAft>
              <a:buSzPts val="1600"/>
              <a:buChar char="-"/>
            </a:pPr>
            <a:r>
              <a:rPr lang="en" sz="1600"/>
              <a:t>Transform values above </a:t>
            </a:r>
            <a:r>
              <a:rPr lang="en" sz="1600"/>
              <a:t>80th percentile</a:t>
            </a:r>
            <a:endParaRPr sz="1600"/>
          </a:p>
          <a:p>
            <a:pPr indent="-330200" lvl="0" marL="457200" rtl="0" algn="ctr">
              <a:spcBef>
                <a:spcPts val="0"/>
              </a:spcBef>
              <a:spcAft>
                <a:spcPts val="0"/>
              </a:spcAft>
              <a:buSzPts val="1600"/>
              <a:buChar char="-"/>
            </a:pPr>
            <a:r>
              <a:rPr lang="en" sz="1600"/>
              <a:t>Remove skew values</a:t>
            </a:r>
            <a:endParaRPr sz="1600"/>
          </a:p>
          <a:p>
            <a:pPr indent="0" lvl="0" marL="0" rtl="0" algn="l">
              <a:spcBef>
                <a:spcPts val="1200"/>
              </a:spcBef>
              <a:spcAft>
                <a:spcPts val="1200"/>
              </a:spcAft>
              <a:buNone/>
            </a:pPr>
            <a:r>
              <a:rPr i="1" lang="en" sz="1600"/>
              <a:t>80th percentile ~ 120 minutes.</a:t>
            </a:r>
            <a:endParaRPr i="1"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Random Forest / Bagging Tree</a:t>
            </a:r>
            <a:endParaRPr/>
          </a:p>
        </p:txBody>
      </p:sp>
      <p:sp>
        <p:nvSpPr>
          <p:cNvPr id="155" name="Google Shape;155;p27"/>
          <p:cNvSpPr txBox="1"/>
          <p:nvPr>
            <p:ph idx="1" type="body"/>
          </p:nvPr>
        </p:nvSpPr>
        <p:spPr>
          <a:xfrm>
            <a:off x="311700" y="1125975"/>
            <a:ext cx="3105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Pre-processing:</a:t>
            </a:r>
            <a:endParaRPr/>
          </a:p>
          <a:p>
            <a:pPr indent="-311150" lvl="0" marL="457200" rtl="0" algn="l">
              <a:spcBef>
                <a:spcPts val="1200"/>
              </a:spcBef>
              <a:spcAft>
                <a:spcPts val="0"/>
              </a:spcAft>
              <a:buSzPts val="1300"/>
              <a:buChar char="●"/>
            </a:pPr>
            <a:r>
              <a:rPr lang="en" sz="1300"/>
              <a:t>Smalls for &lt;10 obs</a:t>
            </a:r>
            <a:endParaRPr sz="1300"/>
          </a:p>
          <a:p>
            <a:pPr indent="-311150" lvl="0" marL="457200" rtl="0" algn="l">
              <a:spcBef>
                <a:spcPts val="0"/>
              </a:spcBef>
              <a:spcAft>
                <a:spcPts val="0"/>
              </a:spcAft>
              <a:buSzPts val="1300"/>
              <a:buChar char="●"/>
            </a:pPr>
            <a:r>
              <a:rPr lang="en" sz="1300"/>
              <a:t>One-hot encoding</a:t>
            </a:r>
            <a:endParaRPr sz="1300"/>
          </a:p>
          <a:p>
            <a:pPr indent="0" lvl="0" marL="0" rtl="0" algn="l">
              <a:spcBef>
                <a:spcPts val="1200"/>
              </a:spcBef>
              <a:spcAft>
                <a:spcPts val="0"/>
              </a:spcAft>
              <a:buNone/>
            </a:pPr>
            <a:r>
              <a:rPr lang="en"/>
              <a:t>CV results:</a:t>
            </a:r>
            <a:endParaRPr/>
          </a:p>
          <a:p>
            <a:pPr indent="-311150" lvl="0" marL="457200" rtl="0" algn="l">
              <a:spcBef>
                <a:spcPts val="1200"/>
              </a:spcBef>
              <a:spcAft>
                <a:spcPts val="0"/>
              </a:spcAft>
              <a:buSzPts val="1300"/>
              <a:buChar char="●"/>
            </a:pPr>
            <a:r>
              <a:rPr lang="en" sz="1300"/>
              <a:t>Ntree = 1000</a:t>
            </a:r>
            <a:endParaRPr sz="1300"/>
          </a:p>
          <a:p>
            <a:pPr indent="-311150" lvl="0" marL="457200" rtl="0" algn="l">
              <a:spcBef>
                <a:spcPts val="0"/>
              </a:spcBef>
              <a:spcAft>
                <a:spcPts val="0"/>
              </a:spcAft>
              <a:buSzPts val="1300"/>
              <a:buChar char="●"/>
            </a:pPr>
            <a:r>
              <a:rPr lang="en" sz="1300"/>
              <a:t>Max variables = 30</a:t>
            </a:r>
            <a:endParaRPr sz="1300"/>
          </a:p>
          <a:p>
            <a:pPr indent="-311150" lvl="0" marL="457200" rtl="0" algn="l">
              <a:spcBef>
                <a:spcPts val="0"/>
              </a:spcBef>
              <a:spcAft>
                <a:spcPts val="0"/>
              </a:spcAft>
              <a:buSzPts val="1300"/>
              <a:buChar char="●"/>
            </a:pPr>
            <a:r>
              <a:rPr lang="en" sz="1300"/>
              <a:t>Max variables for Bagging = </a:t>
            </a:r>
            <a:r>
              <a:rPr i="1" lang="en" sz="1300"/>
              <a:t>None</a:t>
            </a:r>
            <a:endParaRPr i="1" sz="1300"/>
          </a:p>
          <a:p>
            <a:pPr indent="0" lvl="0" marL="0" rtl="0" algn="l">
              <a:spcBef>
                <a:spcPts val="1200"/>
              </a:spcBef>
              <a:spcAft>
                <a:spcPts val="0"/>
              </a:spcAft>
              <a:buNone/>
            </a:pPr>
            <a:r>
              <a:rPr lang="en"/>
              <a:t>Test Results (</a:t>
            </a:r>
            <a:r>
              <a:rPr lang="en" sz="1300"/>
              <a:t>RMSE</a:t>
            </a:r>
            <a:r>
              <a:rPr lang="en"/>
              <a:t>):</a:t>
            </a:r>
            <a:endParaRPr/>
          </a:p>
          <a:p>
            <a:pPr indent="-311150" lvl="0" marL="457200" rtl="0" algn="l">
              <a:spcBef>
                <a:spcPts val="1200"/>
              </a:spcBef>
              <a:spcAft>
                <a:spcPts val="0"/>
              </a:spcAft>
              <a:buSzPts val="1300"/>
              <a:buChar char="●"/>
            </a:pPr>
            <a:r>
              <a:rPr lang="en" sz="1300"/>
              <a:t>RF = 30.98</a:t>
            </a:r>
            <a:endParaRPr sz="1300"/>
          </a:p>
          <a:p>
            <a:pPr indent="-311150" lvl="0" marL="457200" rtl="0" algn="l">
              <a:spcBef>
                <a:spcPts val="0"/>
              </a:spcBef>
              <a:spcAft>
                <a:spcPts val="0"/>
              </a:spcAft>
              <a:buSzPts val="1300"/>
              <a:buChar char="●"/>
            </a:pPr>
            <a:r>
              <a:rPr lang="en" sz="1300"/>
              <a:t>Bagging = 23.20</a:t>
            </a:r>
            <a:endParaRPr sz="1300"/>
          </a:p>
          <a:p>
            <a:pPr indent="0" lvl="0" marL="914400" rtl="0" algn="l">
              <a:spcBef>
                <a:spcPts val="1200"/>
              </a:spcBef>
              <a:spcAft>
                <a:spcPts val="1200"/>
              </a:spcAft>
              <a:buNone/>
            </a:pPr>
            <a:r>
              <a:t/>
            </a:r>
            <a:endParaRPr sz="1300"/>
          </a:p>
        </p:txBody>
      </p:sp>
      <p:pic>
        <p:nvPicPr>
          <p:cNvPr id="156" name="Google Shape;156;p27"/>
          <p:cNvPicPr preferRelativeResize="0"/>
          <p:nvPr/>
        </p:nvPicPr>
        <p:blipFill rotWithShape="1">
          <a:blip r:embed="rId3">
            <a:alphaModFix/>
          </a:blip>
          <a:srcRect b="0" l="0" r="0" t="1390"/>
          <a:stretch/>
        </p:blipFill>
        <p:spPr>
          <a:xfrm>
            <a:off x="3345000" y="1088400"/>
            <a:ext cx="5799000" cy="3541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5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XGBoost with Gridsearch</a:t>
            </a:r>
            <a:endParaRPr/>
          </a:p>
          <a:p>
            <a:pPr indent="0" lvl="0" marL="0" rtl="0" algn="l">
              <a:spcBef>
                <a:spcPts val="0"/>
              </a:spcBef>
              <a:spcAft>
                <a:spcPts val="0"/>
              </a:spcAft>
              <a:buNone/>
            </a:pPr>
            <a:r>
              <a:t/>
            </a:r>
            <a:endParaRPr/>
          </a:p>
        </p:txBody>
      </p:sp>
      <p:pic>
        <p:nvPicPr>
          <p:cNvPr id="162" name="Google Shape;162;p28"/>
          <p:cNvPicPr preferRelativeResize="0"/>
          <p:nvPr/>
        </p:nvPicPr>
        <p:blipFill>
          <a:blip r:embed="rId3">
            <a:alphaModFix/>
          </a:blip>
          <a:stretch>
            <a:fillRect/>
          </a:stretch>
        </p:blipFill>
        <p:spPr>
          <a:xfrm>
            <a:off x="4572000" y="1253125"/>
            <a:ext cx="4126675" cy="2514700"/>
          </a:xfrm>
          <a:prstGeom prst="rect">
            <a:avLst/>
          </a:prstGeom>
          <a:noFill/>
          <a:ln>
            <a:noFill/>
          </a:ln>
        </p:spPr>
      </p:pic>
      <p:pic>
        <p:nvPicPr>
          <p:cNvPr id="163" name="Google Shape;163;p28"/>
          <p:cNvPicPr preferRelativeResize="0"/>
          <p:nvPr/>
        </p:nvPicPr>
        <p:blipFill>
          <a:blip r:embed="rId4">
            <a:alphaModFix/>
          </a:blip>
          <a:stretch>
            <a:fillRect/>
          </a:stretch>
        </p:blipFill>
        <p:spPr>
          <a:xfrm>
            <a:off x="3342100" y="809475"/>
            <a:ext cx="5490199" cy="3501850"/>
          </a:xfrm>
          <a:prstGeom prst="rect">
            <a:avLst/>
          </a:prstGeom>
          <a:noFill/>
          <a:ln>
            <a:noFill/>
          </a:ln>
        </p:spPr>
      </p:pic>
      <p:sp>
        <p:nvSpPr>
          <p:cNvPr id="164" name="Google Shape;164;p28"/>
          <p:cNvSpPr txBox="1"/>
          <p:nvPr>
            <p:ph idx="1" type="body"/>
          </p:nvPr>
        </p:nvSpPr>
        <p:spPr>
          <a:xfrm>
            <a:off x="620850" y="1049775"/>
            <a:ext cx="310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a:p>
            <a:pPr indent="-311150" lvl="0" marL="457200" rtl="0" algn="l">
              <a:spcBef>
                <a:spcPts val="1200"/>
              </a:spcBef>
              <a:spcAft>
                <a:spcPts val="0"/>
              </a:spcAft>
              <a:buSzPts val="1300"/>
              <a:buChar char="●"/>
            </a:pPr>
            <a:r>
              <a:rPr lang="en" sz="1300"/>
              <a:t>Smalls for &lt;10 obs</a:t>
            </a:r>
            <a:endParaRPr sz="1300"/>
          </a:p>
          <a:p>
            <a:pPr indent="-311150" lvl="0" marL="457200" rtl="0" algn="l">
              <a:spcBef>
                <a:spcPts val="0"/>
              </a:spcBef>
              <a:spcAft>
                <a:spcPts val="0"/>
              </a:spcAft>
              <a:buSzPts val="1300"/>
              <a:buChar char="●"/>
            </a:pPr>
            <a:r>
              <a:rPr lang="en" sz="1300"/>
              <a:t>One-hot encoding</a:t>
            </a:r>
            <a:endParaRPr sz="1300"/>
          </a:p>
          <a:p>
            <a:pPr indent="0" lvl="0" marL="0" rtl="0" algn="l">
              <a:spcBef>
                <a:spcPts val="1200"/>
              </a:spcBef>
              <a:spcAft>
                <a:spcPts val="0"/>
              </a:spcAft>
              <a:buNone/>
            </a:pPr>
            <a:r>
              <a:rPr lang="en"/>
              <a:t>CV results:</a:t>
            </a:r>
            <a:endParaRPr/>
          </a:p>
          <a:p>
            <a:pPr indent="-311150" lvl="0" marL="457200" rtl="0" algn="l">
              <a:spcBef>
                <a:spcPts val="1200"/>
              </a:spcBef>
              <a:spcAft>
                <a:spcPts val="0"/>
              </a:spcAft>
              <a:buSzPts val="1300"/>
              <a:buChar char="●"/>
            </a:pPr>
            <a:r>
              <a:rPr lang="en" sz="1300"/>
              <a:t>Learning rate/shrinkage</a:t>
            </a:r>
            <a:r>
              <a:rPr lang="en" sz="1300"/>
              <a:t> = 0.1</a:t>
            </a:r>
            <a:endParaRPr sz="1300"/>
          </a:p>
          <a:p>
            <a:pPr indent="-311150" lvl="0" marL="457200" rtl="0" algn="l">
              <a:spcBef>
                <a:spcPts val="0"/>
              </a:spcBef>
              <a:spcAft>
                <a:spcPts val="0"/>
              </a:spcAft>
              <a:buSzPts val="1300"/>
              <a:buChar char="●"/>
            </a:pPr>
            <a:r>
              <a:rPr lang="en" sz="1300"/>
              <a:t>Max tree depth = 5</a:t>
            </a:r>
            <a:endParaRPr sz="1300"/>
          </a:p>
          <a:p>
            <a:pPr indent="-311150" lvl="0" marL="457200" rtl="0" algn="l">
              <a:spcBef>
                <a:spcPts val="0"/>
              </a:spcBef>
              <a:spcAft>
                <a:spcPts val="0"/>
              </a:spcAft>
              <a:buSzPts val="1300"/>
              <a:buChar char="●"/>
            </a:pPr>
            <a:r>
              <a:rPr lang="en" sz="1300"/>
              <a:t>Number of trees = 150</a:t>
            </a:r>
            <a:endParaRPr sz="1300"/>
          </a:p>
          <a:p>
            <a:pPr indent="0" lvl="0" marL="0" rtl="0" algn="l">
              <a:spcBef>
                <a:spcPts val="1200"/>
              </a:spcBef>
              <a:spcAft>
                <a:spcPts val="0"/>
              </a:spcAft>
              <a:buNone/>
            </a:pPr>
            <a:r>
              <a:rPr lang="en"/>
              <a:t>Test Results (</a:t>
            </a:r>
            <a:r>
              <a:rPr lang="en" sz="1300"/>
              <a:t>RMSE</a:t>
            </a:r>
            <a:r>
              <a:rPr lang="en"/>
              <a:t>):</a:t>
            </a:r>
            <a:endParaRPr/>
          </a:p>
          <a:p>
            <a:pPr indent="-311150" lvl="0" marL="457200" rtl="0" algn="l">
              <a:spcBef>
                <a:spcPts val="1200"/>
              </a:spcBef>
              <a:spcAft>
                <a:spcPts val="0"/>
              </a:spcAft>
              <a:buSzPts val="1300"/>
              <a:buChar char="●"/>
            </a:pPr>
            <a:r>
              <a:rPr lang="en" sz="1300"/>
              <a:t>27.06</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5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Trees</a:t>
            </a:r>
            <a:endParaRPr/>
          </a:p>
          <a:p>
            <a:pPr indent="0" lvl="0" marL="0" rtl="0" algn="l">
              <a:spcBef>
                <a:spcPts val="0"/>
              </a:spcBef>
              <a:spcAft>
                <a:spcPts val="0"/>
              </a:spcAft>
              <a:buNone/>
            </a:pPr>
            <a:r>
              <a:t/>
            </a:r>
            <a:endParaRPr/>
          </a:p>
        </p:txBody>
      </p:sp>
      <p:pic>
        <p:nvPicPr>
          <p:cNvPr id="170" name="Google Shape;170;p29"/>
          <p:cNvPicPr preferRelativeResize="0"/>
          <p:nvPr/>
        </p:nvPicPr>
        <p:blipFill>
          <a:blip r:embed="rId3">
            <a:alphaModFix/>
          </a:blip>
          <a:stretch>
            <a:fillRect/>
          </a:stretch>
        </p:blipFill>
        <p:spPr>
          <a:xfrm>
            <a:off x="152400" y="873700"/>
            <a:ext cx="4171425" cy="3882300"/>
          </a:xfrm>
          <a:prstGeom prst="rect">
            <a:avLst/>
          </a:prstGeom>
          <a:noFill/>
          <a:ln>
            <a:noFill/>
          </a:ln>
        </p:spPr>
      </p:pic>
      <p:pic>
        <p:nvPicPr>
          <p:cNvPr id="171" name="Google Shape;171;p29"/>
          <p:cNvPicPr preferRelativeResize="0"/>
          <p:nvPr/>
        </p:nvPicPr>
        <p:blipFill>
          <a:blip r:embed="rId4">
            <a:alphaModFix/>
          </a:blip>
          <a:stretch>
            <a:fillRect/>
          </a:stretch>
        </p:blipFill>
        <p:spPr>
          <a:xfrm>
            <a:off x="4370800" y="630225"/>
            <a:ext cx="4532849" cy="4125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5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Pruned Decision Tree</a:t>
            </a:r>
            <a:endParaRPr/>
          </a:p>
          <a:p>
            <a:pPr indent="0" lvl="0" marL="0" rtl="0" algn="l">
              <a:spcBef>
                <a:spcPts val="0"/>
              </a:spcBef>
              <a:spcAft>
                <a:spcPts val="0"/>
              </a:spcAft>
              <a:buNone/>
            </a:pPr>
            <a:r>
              <a:t/>
            </a:r>
            <a:endParaRPr/>
          </a:p>
        </p:txBody>
      </p:sp>
      <p:sp>
        <p:nvSpPr>
          <p:cNvPr id="177" name="Google Shape;177;p30"/>
          <p:cNvSpPr txBox="1"/>
          <p:nvPr>
            <p:ph idx="1" type="body"/>
          </p:nvPr>
        </p:nvSpPr>
        <p:spPr>
          <a:xfrm>
            <a:off x="123800" y="3104900"/>
            <a:ext cx="42603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 sz="3200"/>
              <a:t>Root Mean Squared Error (RMSE) on Test Set: 30</a:t>
            </a:r>
            <a:r>
              <a:rPr b="1" lang="en" sz="3200"/>
              <a:t>.88 on a full grown tree</a:t>
            </a:r>
            <a:endParaRPr b="1" sz="3200"/>
          </a:p>
          <a:p>
            <a:pPr indent="0" lvl="0" marL="0" rtl="0" algn="l">
              <a:spcBef>
                <a:spcPts val="1200"/>
              </a:spcBef>
              <a:spcAft>
                <a:spcPts val="0"/>
              </a:spcAft>
              <a:buNone/>
            </a:pPr>
            <a:r>
              <a:rPr b="1" lang="en" sz="3200">
                <a:solidFill>
                  <a:srgbClr val="000000"/>
                </a:solidFill>
                <a:highlight>
                  <a:srgbClr val="FFFFFF"/>
                </a:highlight>
                <a:latin typeface="Arial"/>
                <a:ea typeface="Arial"/>
                <a:cs typeface="Arial"/>
                <a:sym typeface="Arial"/>
              </a:rPr>
              <a:t>Best alpha: 15.25</a:t>
            </a:r>
            <a:endParaRPr b="1" sz="3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b="1" lang="en" sz="3200">
                <a:solidFill>
                  <a:srgbClr val="000000"/>
                </a:solidFill>
                <a:highlight>
                  <a:srgbClr val="FFFFFF"/>
                </a:highlight>
                <a:latin typeface="Arial"/>
                <a:ea typeface="Arial"/>
                <a:cs typeface="Arial"/>
                <a:sym typeface="Arial"/>
              </a:rPr>
              <a:t>Root Mean Squared Error (RMSE) of Pruned Tree on Test Set: 22.93</a:t>
            </a:r>
            <a:endParaRPr b="1" sz="3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0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4572000" y="630225"/>
            <a:ext cx="4519549" cy="4284626"/>
          </a:xfrm>
          <a:prstGeom prst="rect">
            <a:avLst/>
          </a:prstGeom>
          <a:noFill/>
          <a:ln>
            <a:noFill/>
          </a:ln>
        </p:spPr>
      </p:pic>
      <p:sp>
        <p:nvSpPr>
          <p:cNvPr id="179" name="Google Shape;179;p30"/>
          <p:cNvSpPr txBox="1"/>
          <p:nvPr/>
        </p:nvSpPr>
        <p:spPr>
          <a:xfrm>
            <a:off x="3313925" y="2365075"/>
            <a:ext cx="585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180" name="Google Shape;180;p30"/>
          <p:cNvPicPr preferRelativeResize="0"/>
          <p:nvPr/>
        </p:nvPicPr>
        <p:blipFill>
          <a:blip r:embed="rId4">
            <a:alphaModFix/>
          </a:blip>
          <a:stretch>
            <a:fillRect/>
          </a:stretch>
        </p:blipFill>
        <p:spPr>
          <a:xfrm>
            <a:off x="311700" y="763400"/>
            <a:ext cx="4928100" cy="234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BART Regression</a:t>
            </a:r>
            <a:endParaRPr/>
          </a:p>
        </p:txBody>
      </p:sp>
      <p:pic>
        <p:nvPicPr>
          <p:cNvPr id="186" name="Google Shape;186;p31"/>
          <p:cNvPicPr preferRelativeResize="0"/>
          <p:nvPr/>
        </p:nvPicPr>
        <p:blipFill>
          <a:blip r:embed="rId3">
            <a:alphaModFix/>
          </a:blip>
          <a:stretch>
            <a:fillRect/>
          </a:stretch>
        </p:blipFill>
        <p:spPr>
          <a:xfrm>
            <a:off x="4486054" y="1034463"/>
            <a:ext cx="3983050" cy="2470006"/>
          </a:xfrm>
          <a:prstGeom prst="rect">
            <a:avLst/>
          </a:prstGeom>
          <a:noFill/>
          <a:ln>
            <a:noFill/>
          </a:ln>
        </p:spPr>
      </p:pic>
      <p:sp>
        <p:nvSpPr>
          <p:cNvPr id="187" name="Google Shape;187;p31"/>
          <p:cNvSpPr txBox="1"/>
          <p:nvPr/>
        </p:nvSpPr>
        <p:spPr>
          <a:xfrm>
            <a:off x="606875" y="11065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88" name="Google Shape;188;p31"/>
          <p:cNvSpPr txBox="1"/>
          <p:nvPr/>
        </p:nvSpPr>
        <p:spPr>
          <a:xfrm>
            <a:off x="5001236" y="3647171"/>
            <a:ext cx="3910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Ideal Model: Duration &lt;= 120</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In-Sample RMSE: 18.8156</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Out-of-Sample RMSE: 26.1102</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t/>
            </a:r>
            <a:endParaRPr sz="1800">
              <a:solidFill>
                <a:schemeClr val="dk2"/>
              </a:solidFill>
              <a:latin typeface="Proxima Nova"/>
              <a:ea typeface="Proxima Nova"/>
              <a:cs typeface="Proxima Nova"/>
              <a:sym typeface="Proxima Nova"/>
            </a:endParaRPr>
          </a:p>
        </p:txBody>
      </p:sp>
      <p:pic>
        <p:nvPicPr>
          <p:cNvPr id="189" name="Google Shape;189;p31"/>
          <p:cNvPicPr preferRelativeResize="0"/>
          <p:nvPr/>
        </p:nvPicPr>
        <p:blipFill>
          <a:blip r:embed="rId4">
            <a:alphaModFix/>
          </a:blip>
          <a:stretch>
            <a:fillRect/>
          </a:stretch>
        </p:blipFill>
        <p:spPr>
          <a:xfrm>
            <a:off x="311700" y="1017725"/>
            <a:ext cx="3983049" cy="2503489"/>
          </a:xfrm>
          <a:prstGeom prst="rect">
            <a:avLst/>
          </a:prstGeom>
          <a:noFill/>
          <a:ln>
            <a:noFill/>
          </a:ln>
        </p:spPr>
      </p:pic>
      <p:sp>
        <p:nvSpPr>
          <p:cNvPr id="190" name="Google Shape;190;p31"/>
          <p:cNvSpPr txBox="1"/>
          <p:nvPr/>
        </p:nvSpPr>
        <p:spPr>
          <a:xfrm>
            <a:off x="608643" y="3647194"/>
            <a:ext cx="4164000" cy="14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Industry</a:t>
            </a:r>
            <a:r>
              <a:rPr lang="en" sz="1800">
                <a:solidFill>
                  <a:schemeClr val="dk2"/>
                </a:solidFill>
                <a:latin typeface="Proxima Nova"/>
                <a:ea typeface="Proxima Nova"/>
                <a:cs typeface="Proxima Nova"/>
                <a:sym typeface="Proxima Nova"/>
              </a:rPr>
              <a:t> Model: Duration capped at 120</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In-Sample RMSE: 26.2266</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Out-of-Sample RMSE: 32.6228</a:t>
            </a:r>
            <a:endParaRPr sz="1800">
              <a:solidFill>
                <a:schemeClr val="dk2"/>
              </a:solidFill>
              <a:latin typeface="Proxima Nova"/>
              <a:ea typeface="Proxima Nova"/>
              <a:cs typeface="Proxima Nova"/>
              <a:sym typeface="Proxima Nova"/>
            </a:endParaRPr>
          </a:p>
        </p:txBody>
      </p:sp>
      <p:pic>
        <p:nvPicPr>
          <p:cNvPr id="191" name="Google Shape;191;p31"/>
          <p:cNvPicPr preferRelativeResize="0"/>
          <p:nvPr/>
        </p:nvPicPr>
        <p:blipFill>
          <a:blip r:embed="rId3">
            <a:alphaModFix/>
          </a:blip>
          <a:stretch>
            <a:fillRect/>
          </a:stretch>
        </p:blipFill>
        <p:spPr>
          <a:xfrm>
            <a:off x="9348279" y="1017713"/>
            <a:ext cx="3983050" cy="2470006"/>
          </a:xfrm>
          <a:prstGeom prst="rect">
            <a:avLst/>
          </a:prstGeom>
          <a:noFill/>
          <a:ln>
            <a:noFill/>
          </a:ln>
        </p:spPr>
      </p:pic>
      <p:sp>
        <p:nvSpPr>
          <p:cNvPr id="192" name="Google Shape;192;p31"/>
          <p:cNvSpPr txBox="1"/>
          <p:nvPr/>
        </p:nvSpPr>
        <p:spPr>
          <a:xfrm>
            <a:off x="9863461" y="3630421"/>
            <a:ext cx="3910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Best Model: Duration &lt;= 90</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In-Sample RMSE: 13.3920</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Final Best Out-of-Sample RMSE: 15.5299</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Texas Traffic</a:t>
            </a:r>
            <a:endParaRPr/>
          </a:p>
        </p:txBody>
      </p:sp>
      <p:sp>
        <p:nvSpPr>
          <p:cNvPr id="61" name="Google Shape;61;p14"/>
          <p:cNvSpPr txBox="1"/>
          <p:nvPr>
            <p:ph idx="1" type="subTitle"/>
          </p:nvPr>
        </p:nvSpPr>
        <p:spPr>
          <a:xfrm>
            <a:off x="311700" y="3044950"/>
            <a:ext cx="8520600" cy="2098500"/>
          </a:xfrm>
          <a:prstGeom prst="rect">
            <a:avLst/>
          </a:prstGeom>
          <a:noFill/>
        </p:spPr>
        <p:txBody>
          <a:bodyPr anchorCtr="0" anchor="t" bIns="91425" lIns="91425" spcFirstLastPara="1" rIns="91425" wrap="square" tIns="91425">
            <a:normAutofit/>
          </a:bodyPr>
          <a:lstStyle/>
          <a:p>
            <a:pPr indent="0" lvl="0" marL="0" rtl="0" algn="r">
              <a:spcBef>
                <a:spcPts val="0"/>
              </a:spcBef>
              <a:spcAft>
                <a:spcPts val="0"/>
              </a:spcAft>
              <a:buNone/>
            </a:pPr>
            <a:r>
              <a:rPr b="1" lang="en" sz="1200">
                <a:solidFill>
                  <a:schemeClr val="dk1"/>
                </a:solidFill>
                <a:latin typeface="Verdana"/>
                <a:ea typeface="Verdana"/>
                <a:cs typeface="Verdana"/>
                <a:sym typeface="Verdana"/>
              </a:rPr>
              <a:t>Sushanth Ravichandran </a:t>
            </a:r>
            <a:endParaRPr b="1" sz="1200">
              <a:solidFill>
                <a:schemeClr val="dk1"/>
              </a:solidFill>
              <a:latin typeface="Verdana"/>
              <a:ea typeface="Verdana"/>
              <a:cs typeface="Verdana"/>
              <a:sym typeface="Verdana"/>
            </a:endParaRPr>
          </a:p>
          <a:p>
            <a:pPr indent="0" lvl="0" marL="0" rtl="0" algn="r">
              <a:spcBef>
                <a:spcPts val="0"/>
              </a:spcBef>
              <a:spcAft>
                <a:spcPts val="0"/>
              </a:spcAft>
              <a:buNone/>
            </a:pPr>
            <a:r>
              <a:rPr b="1" lang="en" sz="1200">
                <a:solidFill>
                  <a:schemeClr val="dk1"/>
                </a:solidFill>
                <a:latin typeface="Verdana"/>
                <a:ea typeface="Verdana"/>
                <a:cs typeface="Verdana"/>
                <a:sym typeface="Verdana"/>
              </a:rPr>
              <a:t>Muhammad Ibrahim </a:t>
            </a:r>
            <a:endParaRPr b="1" sz="1200">
              <a:solidFill>
                <a:schemeClr val="dk1"/>
              </a:solidFill>
              <a:latin typeface="Verdana"/>
              <a:ea typeface="Verdana"/>
              <a:cs typeface="Verdana"/>
              <a:sym typeface="Verdana"/>
            </a:endParaRPr>
          </a:p>
          <a:p>
            <a:pPr indent="0" lvl="0" marL="0" rtl="0" algn="r">
              <a:spcBef>
                <a:spcPts val="0"/>
              </a:spcBef>
              <a:spcAft>
                <a:spcPts val="0"/>
              </a:spcAft>
              <a:buNone/>
            </a:pPr>
            <a:r>
              <a:rPr b="1" lang="en" sz="1200">
                <a:solidFill>
                  <a:schemeClr val="dk1"/>
                </a:solidFill>
                <a:latin typeface="Verdana"/>
                <a:ea typeface="Verdana"/>
                <a:cs typeface="Verdana"/>
                <a:sym typeface="Verdana"/>
              </a:rPr>
              <a:t>Kimberly Simmonds </a:t>
            </a:r>
            <a:endParaRPr b="1" sz="1200">
              <a:solidFill>
                <a:schemeClr val="dk1"/>
              </a:solidFill>
              <a:latin typeface="Verdana"/>
              <a:ea typeface="Verdana"/>
              <a:cs typeface="Verdana"/>
              <a:sym typeface="Verdana"/>
            </a:endParaRPr>
          </a:p>
          <a:p>
            <a:pPr indent="0" lvl="0" marL="0" rtl="0" algn="r">
              <a:spcBef>
                <a:spcPts val="0"/>
              </a:spcBef>
              <a:spcAft>
                <a:spcPts val="0"/>
              </a:spcAft>
              <a:buNone/>
            </a:pPr>
            <a:r>
              <a:rPr b="1" lang="en" sz="1200">
                <a:solidFill>
                  <a:schemeClr val="dk1"/>
                </a:solidFill>
                <a:latin typeface="Verdana"/>
                <a:ea typeface="Verdana"/>
                <a:cs typeface="Verdana"/>
                <a:sym typeface="Verdana"/>
              </a:rPr>
              <a:t>Femke Munting </a:t>
            </a:r>
            <a:endParaRPr b="1" sz="1200">
              <a:solidFill>
                <a:schemeClr val="dk1"/>
              </a:solidFill>
              <a:latin typeface="Verdana"/>
              <a:ea typeface="Verdana"/>
              <a:cs typeface="Verdana"/>
              <a:sym typeface="Verdana"/>
            </a:endParaRPr>
          </a:p>
          <a:p>
            <a:pPr indent="0" lvl="0" marL="0" rtl="0" algn="r">
              <a:spcBef>
                <a:spcPts val="0"/>
              </a:spcBef>
              <a:spcAft>
                <a:spcPts val="0"/>
              </a:spcAft>
              <a:buNone/>
            </a:pPr>
            <a:r>
              <a:rPr b="1" lang="en" sz="1200">
                <a:solidFill>
                  <a:schemeClr val="dk1"/>
                </a:solidFill>
                <a:latin typeface="Verdana"/>
                <a:ea typeface="Verdana"/>
                <a:cs typeface="Verdana"/>
                <a:sym typeface="Verdana"/>
              </a:rPr>
              <a:t>Shashank Rao </a:t>
            </a:r>
            <a:endParaRPr b="1" sz="1200">
              <a:solidFill>
                <a:schemeClr val="dk1"/>
              </a:solidFill>
              <a:latin typeface="Verdana"/>
              <a:ea typeface="Verdana"/>
              <a:cs typeface="Verdana"/>
              <a:sym typeface="Verdana"/>
            </a:endParaRPr>
          </a:p>
          <a:p>
            <a:pPr indent="0" lvl="0" marL="0" rtl="0" algn="r">
              <a:spcBef>
                <a:spcPts val="0"/>
              </a:spcBef>
              <a:spcAft>
                <a:spcPts val="0"/>
              </a:spcAft>
              <a:buNone/>
            </a:pPr>
            <a:r>
              <a:rPr b="1" lang="en" sz="1200">
                <a:solidFill>
                  <a:schemeClr val="dk1"/>
                </a:solidFill>
                <a:latin typeface="Verdana"/>
                <a:ea typeface="Verdana"/>
                <a:cs typeface="Verdana"/>
                <a:sym typeface="Verdana"/>
              </a:rPr>
              <a:t>Mason Shu</a:t>
            </a:r>
            <a:endParaRPr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Clustering</a:t>
            </a:r>
            <a:endParaRPr/>
          </a:p>
        </p:txBody>
      </p:sp>
      <p:pic>
        <p:nvPicPr>
          <p:cNvPr id="198" name="Google Shape;198;p32"/>
          <p:cNvPicPr preferRelativeResize="0"/>
          <p:nvPr/>
        </p:nvPicPr>
        <p:blipFill>
          <a:blip r:embed="rId3">
            <a:alphaModFix/>
          </a:blip>
          <a:stretch>
            <a:fillRect/>
          </a:stretch>
        </p:blipFill>
        <p:spPr>
          <a:xfrm>
            <a:off x="31953" y="1392400"/>
            <a:ext cx="4469048" cy="2350526"/>
          </a:xfrm>
          <a:prstGeom prst="rect">
            <a:avLst/>
          </a:prstGeom>
          <a:noFill/>
          <a:ln>
            <a:noFill/>
          </a:ln>
        </p:spPr>
      </p:pic>
      <p:pic>
        <p:nvPicPr>
          <p:cNvPr id="199" name="Google Shape;199;p32"/>
          <p:cNvPicPr preferRelativeResize="0"/>
          <p:nvPr/>
        </p:nvPicPr>
        <p:blipFill>
          <a:blip r:embed="rId4">
            <a:alphaModFix/>
          </a:blip>
          <a:stretch>
            <a:fillRect/>
          </a:stretch>
        </p:blipFill>
        <p:spPr>
          <a:xfrm>
            <a:off x="4572000" y="1402051"/>
            <a:ext cx="4469051" cy="2331212"/>
          </a:xfrm>
          <a:prstGeom prst="rect">
            <a:avLst/>
          </a:prstGeom>
          <a:noFill/>
          <a:ln>
            <a:noFill/>
          </a:ln>
        </p:spPr>
      </p:pic>
      <p:sp>
        <p:nvSpPr>
          <p:cNvPr id="200" name="Google Shape;200;p32"/>
          <p:cNvSpPr txBox="1"/>
          <p:nvPr/>
        </p:nvSpPr>
        <p:spPr>
          <a:xfrm>
            <a:off x="1615625" y="3904850"/>
            <a:ext cx="1301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Elbow Plot</a:t>
            </a:r>
            <a:endParaRPr sz="1800">
              <a:solidFill>
                <a:schemeClr val="dk2"/>
              </a:solidFill>
              <a:latin typeface="Proxima Nova"/>
              <a:ea typeface="Proxima Nova"/>
              <a:cs typeface="Proxima Nova"/>
              <a:sym typeface="Proxima Nova"/>
            </a:endParaRPr>
          </a:p>
        </p:txBody>
      </p:sp>
      <p:sp>
        <p:nvSpPr>
          <p:cNvPr id="201" name="Google Shape;201;p32"/>
          <p:cNvSpPr txBox="1"/>
          <p:nvPr/>
        </p:nvSpPr>
        <p:spPr>
          <a:xfrm>
            <a:off x="5848325" y="3904850"/>
            <a:ext cx="19164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Silhouette Score</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graphicFrame>
        <p:nvGraphicFramePr>
          <p:cNvPr id="207" name="Google Shape;207;p33"/>
          <p:cNvGraphicFramePr/>
          <p:nvPr/>
        </p:nvGraphicFramePr>
        <p:xfrm>
          <a:off x="693475" y="1291763"/>
          <a:ext cx="3000000" cy="3000000"/>
        </p:xfrm>
        <a:graphic>
          <a:graphicData uri="http://schemas.openxmlformats.org/drawingml/2006/table">
            <a:tbl>
              <a:tblPr>
                <a:noFill/>
                <a:tableStyleId>{7399FBE2-450E-438C-BF90-670E0797CE9B}</a:tableStyleId>
              </a:tblPr>
              <a:tblGrid>
                <a:gridCol w="1871925"/>
                <a:gridCol w="1871925"/>
                <a:gridCol w="2131175"/>
                <a:gridCol w="1923775"/>
              </a:tblGrid>
              <a:tr h="397600">
                <a:tc>
                  <a:txBody>
                    <a:bodyPr/>
                    <a:lstStyle/>
                    <a:p>
                      <a:pPr indent="0" lvl="0" marL="0" rtl="0" algn="l">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All Data RMSE</a:t>
                      </a:r>
                      <a:endParaRPr b="1"/>
                    </a:p>
                  </a:txBody>
                  <a:tcPr marT="91425" marB="91425" marR="91425" marL="91425"/>
                </a:tc>
                <a:tc>
                  <a:txBody>
                    <a:bodyPr/>
                    <a:lstStyle/>
                    <a:p>
                      <a:pPr indent="0" lvl="0" marL="0" rtl="0" algn="l">
                        <a:spcBef>
                          <a:spcPts val="0"/>
                        </a:spcBef>
                        <a:spcAft>
                          <a:spcPts val="0"/>
                        </a:spcAft>
                        <a:buNone/>
                      </a:pPr>
                      <a:r>
                        <a:rPr b="1" lang="en"/>
                        <a:t>Industry Model RMSE </a:t>
                      </a:r>
                      <a:endParaRPr b="1"/>
                    </a:p>
                  </a:txBody>
                  <a:tcPr marT="91425" marB="91425" marR="91425" marL="91425"/>
                </a:tc>
                <a:tc>
                  <a:txBody>
                    <a:bodyPr/>
                    <a:lstStyle/>
                    <a:p>
                      <a:pPr indent="0" lvl="0" marL="0" rtl="0" algn="l">
                        <a:spcBef>
                          <a:spcPts val="0"/>
                        </a:spcBef>
                        <a:spcAft>
                          <a:spcPts val="0"/>
                        </a:spcAft>
                        <a:buNone/>
                      </a:pPr>
                      <a:r>
                        <a:rPr b="1" lang="en"/>
                        <a:t>Ideal</a:t>
                      </a:r>
                      <a:r>
                        <a:rPr b="1" lang="en"/>
                        <a:t> Model RMSE</a:t>
                      </a:r>
                      <a:endParaRPr b="1"/>
                    </a:p>
                  </a:txBody>
                  <a:tcPr marT="91425" marB="91425" marR="91425" marL="91425"/>
                </a:tc>
              </a:tr>
              <a:tr h="397600">
                <a:tc>
                  <a:txBody>
                    <a:bodyPr/>
                    <a:lstStyle/>
                    <a:p>
                      <a:pPr indent="0" lvl="0" marL="0" rtl="0" algn="l">
                        <a:spcBef>
                          <a:spcPts val="0"/>
                        </a:spcBef>
                        <a:spcAft>
                          <a:spcPts val="0"/>
                        </a:spcAft>
                        <a:buNone/>
                      </a:pPr>
                      <a:r>
                        <a:rPr lang="en"/>
                        <a:t>Decision Tree</a:t>
                      </a:r>
                      <a:endParaRPr/>
                    </a:p>
                  </a:txBody>
                  <a:tcPr marT="91425" marB="91425" marR="91425" marL="91425"/>
                </a:tc>
                <a:tc>
                  <a:txBody>
                    <a:bodyPr/>
                    <a:lstStyle/>
                    <a:p>
                      <a:pPr indent="0" lvl="0" marL="0" rtl="0" algn="l">
                        <a:spcBef>
                          <a:spcPts val="0"/>
                        </a:spcBef>
                        <a:spcAft>
                          <a:spcPts val="0"/>
                        </a:spcAft>
                        <a:buNone/>
                      </a:pPr>
                      <a:r>
                        <a:rPr lang="en"/>
                        <a:t>256.08</a:t>
                      </a:r>
                      <a:endParaRPr/>
                    </a:p>
                  </a:txBody>
                  <a:tcPr marT="91425" marB="91425" marR="91425" marL="91425"/>
                </a:tc>
                <a:tc>
                  <a:txBody>
                    <a:bodyPr/>
                    <a:lstStyle/>
                    <a:p>
                      <a:pPr indent="0" lvl="0" marL="0" rtl="0" algn="l">
                        <a:spcBef>
                          <a:spcPts val="0"/>
                        </a:spcBef>
                        <a:spcAft>
                          <a:spcPts val="0"/>
                        </a:spcAft>
                        <a:buNone/>
                      </a:pPr>
                      <a:r>
                        <a:rPr lang="en"/>
                        <a:t>30.21</a:t>
                      </a:r>
                      <a:endParaRPr/>
                    </a:p>
                  </a:txBody>
                  <a:tcPr marT="91425" marB="91425" marR="91425" marL="91425"/>
                </a:tc>
                <a:tc>
                  <a:txBody>
                    <a:bodyPr/>
                    <a:lstStyle/>
                    <a:p>
                      <a:pPr indent="0" lvl="0" marL="0" rtl="0" algn="l">
                        <a:spcBef>
                          <a:spcPts val="0"/>
                        </a:spcBef>
                        <a:spcAft>
                          <a:spcPts val="0"/>
                        </a:spcAft>
                        <a:buNone/>
                      </a:pPr>
                      <a:r>
                        <a:rPr lang="en"/>
                        <a:t>22.93</a:t>
                      </a:r>
                      <a:endParaRPr/>
                    </a:p>
                  </a:txBody>
                  <a:tcPr marT="91425" marB="91425" marR="91425" marL="91425"/>
                </a:tc>
              </a:tr>
              <a:tr h="397600">
                <a:tc>
                  <a:txBody>
                    <a:bodyPr/>
                    <a:lstStyle/>
                    <a:p>
                      <a:pPr indent="0" lvl="0" marL="0" rtl="0" algn="l">
                        <a:spcBef>
                          <a:spcPts val="0"/>
                        </a:spcBef>
                        <a:spcAft>
                          <a:spcPts val="0"/>
                        </a:spcAft>
                        <a:buNone/>
                      </a:pPr>
                      <a:r>
                        <a:rPr lang="en"/>
                        <a:t>Bagging</a:t>
                      </a:r>
                      <a:endParaRPr/>
                    </a:p>
                  </a:txBody>
                  <a:tcPr marT="91425" marB="91425" marR="91425" marL="91425"/>
                </a:tc>
                <a:tc>
                  <a:txBody>
                    <a:bodyPr/>
                    <a:lstStyle/>
                    <a:p>
                      <a:pPr indent="0" lvl="0" marL="0" rtl="0" algn="l">
                        <a:spcBef>
                          <a:spcPts val="0"/>
                        </a:spcBef>
                        <a:spcAft>
                          <a:spcPts val="0"/>
                        </a:spcAft>
                        <a:buNone/>
                      </a:pPr>
                      <a:r>
                        <a:rPr lang="en"/>
                        <a:t>206.76</a:t>
                      </a:r>
                      <a:endParaRPr/>
                    </a:p>
                  </a:txBody>
                  <a:tcPr marT="91425" marB="91425" marR="91425" marL="91425"/>
                </a:tc>
                <a:tc>
                  <a:txBody>
                    <a:bodyPr/>
                    <a:lstStyle/>
                    <a:p>
                      <a:pPr indent="0" lvl="0" marL="0" rtl="0" algn="l">
                        <a:spcBef>
                          <a:spcPts val="0"/>
                        </a:spcBef>
                        <a:spcAft>
                          <a:spcPts val="0"/>
                        </a:spcAft>
                        <a:buNone/>
                      </a:pPr>
                      <a:r>
                        <a:rPr lang="en"/>
                        <a:t>20.38</a:t>
                      </a:r>
                      <a:endParaRPr/>
                    </a:p>
                  </a:txBody>
                  <a:tcPr marT="91425" marB="91425" marR="91425" marL="91425"/>
                </a:tc>
                <a:tc>
                  <a:txBody>
                    <a:bodyPr/>
                    <a:lstStyle/>
                    <a:p>
                      <a:pPr indent="0" lvl="0" marL="0" rtl="0" algn="l">
                        <a:lnSpc>
                          <a:spcPct val="115000"/>
                        </a:lnSpc>
                        <a:spcBef>
                          <a:spcPts val="0"/>
                        </a:spcBef>
                        <a:spcAft>
                          <a:spcPts val="0"/>
                        </a:spcAft>
                        <a:buNone/>
                      </a:pPr>
                      <a:r>
                        <a:rPr lang="en"/>
                        <a:t>17.10</a:t>
                      </a:r>
                      <a:endParaRPr/>
                    </a:p>
                  </a:txBody>
                  <a:tcPr marT="91425" marB="91425" marR="91425" marL="91425"/>
                </a:tc>
              </a:tr>
              <a:tr h="39760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247.76</a:t>
                      </a:r>
                      <a:endParaRPr/>
                    </a:p>
                  </a:txBody>
                  <a:tcPr marT="91425" marB="91425" marR="91425" marL="91425"/>
                </a:tc>
                <a:tc>
                  <a:txBody>
                    <a:bodyPr/>
                    <a:lstStyle/>
                    <a:p>
                      <a:pPr indent="0" lvl="0" marL="0" rtl="0" algn="l">
                        <a:spcBef>
                          <a:spcPts val="0"/>
                        </a:spcBef>
                        <a:spcAft>
                          <a:spcPts val="0"/>
                        </a:spcAft>
                        <a:buNone/>
                      </a:pPr>
                      <a:r>
                        <a:rPr lang="en"/>
                        <a:t>30.98</a:t>
                      </a:r>
                      <a:endParaRPr/>
                    </a:p>
                  </a:txBody>
                  <a:tcPr marT="91425" marB="91425" marR="91425" marL="91425"/>
                </a:tc>
                <a:tc>
                  <a:txBody>
                    <a:bodyPr/>
                    <a:lstStyle/>
                    <a:p>
                      <a:pPr indent="0" lvl="0" marL="0" rtl="0" algn="l">
                        <a:spcBef>
                          <a:spcPts val="0"/>
                        </a:spcBef>
                        <a:spcAft>
                          <a:spcPts val="0"/>
                        </a:spcAft>
                        <a:buNone/>
                      </a:pPr>
                      <a:r>
                        <a:rPr lang="en"/>
                        <a:t>20.45</a:t>
                      </a:r>
                      <a:endParaRPr/>
                    </a:p>
                  </a:txBody>
                  <a:tcPr marT="91425" marB="91425" marR="91425" marL="91425"/>
                </a:tc>
              </a:tr>
              <a:tr h="397600">
                <a:tc>
                  <a:txBody>
                    <a:bodyPr/>
                    <a:lstStyle/>
                    <a:p>
                      <a:pPr indent="0" lvl="0" marL="0" rtl="0" algn="l">
                        <a:spcBef>
                          <a:spcPts val="0"/>
                        </a:spcBef>
                        <a:spcAft>
                          <a:spcPts val="0"/>
                        </a:spcAft>
                        <a:buNone/>
                      </a:pPr>
                      <a:r>
                        <a:rPr lang="en"/>
                        <a:t>XGBoost</a:t>
                      </a:r>
                      <a:endParaRPr/>
                    </a:p>
                  </a:txBody>
                  <a:tcPr marT="91425" marB="91425" marR="91425" marL="91425"/>
                </a:tc>
                <a:tc>
                  <a:txBody>
                    <a:bodyPr/>
                    <a:lstStyle/>
                    <a:p>
                      <a:pPr indent="0" lvl="0" marL="0" rtl="0" algn="l">
                        <a:spcBef>
                          <a:spcPts val="0"/>
                        </a:spcBef>
                        <a:spcAft>
                          <a:spcPts val="0"/>
                        </a:spcAft>
                        <a:buNone/>
                      </a:pPr>
                      <a:r>
                        <a:rPr lang="en"/>
                        <a:t>246.58</a:t>
                      </a:r>
                      <a:endParaRPr/>
                    </a:p>
                  </a:txBody>
                  <a:tcPr marT="91425" marB="91425" marR="91425" marL="91425"/>
                </a:tc>
                <a:tc>
                  <a:txBody>
                    <a:bodyPr/>
                    <a:lstStyle/>
                    <a:p>
                      <a:pPr indent="0" lvl="0" marL="0" rtl="0" algn="l">
                        <a:spcBef>
                          <a:spcPts val="0"/>
                        </a:spcBef>
                        <a:spcAft>
                          <a:spcPts val="0"/>
                        </a:spcAft>
                        <a:buNone/>
                      </a:pPr>
                      <a:r>
                        <a:rPr lang="en"/>
                        <a:t>27.06</a:t>
                      </a:r>
                      <a:endParaRPr/>
                    </a:p>
                  </a:txBody>
                  <a:tcPr marT="91425" marB="91425" marR="91425" marL="91425"/>
                </a:tc>
                <a:tc>
                  <a:txBody>
                    <a:bodyPr/>
                    <a:lstStyle/>
                    <a:p>
                      <a:pPr indent="0" lvl="0" marL="0" rtl="0" algn="l">
                        <a:spcBef>
                          <a:spcPts val="0"/>
                        </a:spcBef>
                        <a:spcAft>
                          <a:spcPts val="0"/>
                        </a:spcAft>
                        <a:buNone/>
                      </a:pPr>
                      <a:r>
                        <a:rPr lang="en"/>
                        <a:t>17.13</a:t>
                      </a:r>
                      <a:endParaRPr/>
                    </a:p>
                  </a:txBody>
                  <a:tcPr marT="91425" marB="91425" marR="91425" marL="91425"/>
                </a:tc>
              </a:tr>
              <a:tr h="397600">
                <a:tc>
                  <a:txBody>
                    <a:bodyPr/>
                    <a:lstStyle/>
                    <a:p>
                      <a:pPr indent="0" lvl="0" marL="0" rtl="0" algn="l">
                        <a:spcBef>
                          <a:spcPts val="0"/>
                        </a:spcBef>
                        <a:spcAft>
                          <a:spcPts val="0"/>
                        </a:spcAft>
                        <a:buNone/>
                      </a:pPr>
                      <a:r>
                        <a:rPr lang="en"/>
                        <a:t>BART</a:t>
                      </a:r>
                      <a:endParaRPr/>
                    </a:p>
                  </a:txBody>
                  <a:tcPr marT="91425" marB="91425" marR="91425" marL="91425"/>
                </a:tc>
                <a:tc>
                  <a:txBody>
                    <a:bodyPr/>
                    <a:lstStyle/>
                    <a:p>
                      <a:pPr indent="0" lvl="0" marL="0" rtl="0" algn="l">
                        <a:spcBef>
                          <a:spcPts val="0"/>
                        </a:spcBef>
                        <a:spcAft>
                          <a:spcPts val="0"/>
                        </a:spcAft>
                        <a:buNone/>
                      </a:pPr>
                      <a:r>
                        <a:rPr lang="en"/>
                        <a:t>252.78</a:t>
                      </a:r>
                      <a:endParaRPr/>
                    </a:p>
                  </a:txBody>
                  <a:tcPr marT="91425" marB="91425" marR="91425" marL="91425"/>
                </a:tc>
                <a:tc>
                  <a:txBody>
                    <a:bodyPr/>
                    <a:lstStyle/>
                    <a:p>
                      <a:pPr indent="0" lvl="0" marL="0" rtl="0" algn="l">
                        <a:spcBef>
                          <a:spcPts val="0"/>
                        </a:spcBef>
                        <a:spcAft>
                          <a:spcPts val="0"/>
                        </a:spcAft>
                        <a:buNone/>
                      </a:pPr>
                      <a:r>
                        <a:rPr lang="en"/>
                        <a:t>32.62</a:t>
                      </a:r>
                      <a:endParaRPr/>
                    </a:p>
                  </a:txBody>
                  <a:tcPr marT="91425" marB="91425" marR="91425" marL="91425"/>
                </a:tc>
                <a:tc>
                  <a:txBody>
                    <a:bodyPr/>
                    <a:lstStyle/>
                    <a:p>
                      <a:pPr indent="0" lvl="0" marL="0" rtl="0" algn="l">
                        <a:spcBef>
                          <a:spcPts val="0"/>
                        </a:spcBef>
                        <a:spcAft>
                          <a:spcPts val="0"/>
                        </a:spcAft>
                        <a:buNone/>
                      </a:pPr>
                      <a:r>
                        <a:rPr lang="en"/>
                        <a:t>26.11</a:t>
                      </a:r>
                      <a:endParaRPr/>
                    </a:p>
                  </a:txBody>
                  <a:tcPr marT="91425" marB="91425" marR="91425" marL="91425"/>
                </a:tc>
              </a:tr>
            </a:tbl>
          </a:graphicData>
        </a:graphic>
      </p:graphicFrame>
      <p:sp>
        <p:nvSpPr>
          <p:cNvPr id="208" name="Google Shape;208;p33"/>
          <p:cNvSpPr txBox="1"/>
          <p:nvPr/>
        </p:nvSpPr>
        <p:spPr>
          <a:xfrm>
            <a:off x="311700" y="3677375"/>
            <a:ext cx="8180700" cy="13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All Data: </a:t>
            </a:r>
            <a:r>
              <a:rPr lang="en" sz="1100">
                <a:solidFill>
                  <a:schemeClr val="dk2"/>
                </a:solidFill>
                <a:latin typeface="Proxima Nova"/>
                <a:ea typeface="Proxima Nova"/>
                <a:cs typeface="Proxima Nova"/>
                <a:sym typeface="Proxima Nova"/>
              </a:rPr>
              <a:t>No treatment for skew.</a:t>
            </a:r>
            <a:endParaRPr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Industry Model:</a:t>
            </a:r>
            <a:r>
              <a:rPr lang="en" sz="1100">
                <a:solidFill>
                  <a:schemeClr val="dk2"/>
                </a:solidFill>
                <a:latin typeface="Proxima Nova"/>
                <a:ea typeface="Proxima Nova"/>
                <a:cs typeface="Proxima Nova"/>
                <a:sym typeface="Proxima Nova"/>
              </a:rPr>
              <a:t> Feature set skew control through upper cap at Duration value 120 minutes.</a:t>
            </a:r>
            <a:endParaRPr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Ideal Model:</a:t>
            </a:r>
            <a:r>
              <a:rPr lang="en" sz="1100">
                <a:solidFill>
                  <a:schemeClr val="dk2"/>
                </a:solidFill>
                <a:latin typeface="Proxima Nova"/>
                <a:ea typeface="Proxima Nova"/>
                <a:cs typeface="Proxima Nova"/>
                <a:sym typeface="Proxima Nova"/>
              </a:rPr>
              <a:t> Feature set trimmed by keeping data only till 120 minutes.</a:t>
            </a:r>
            <a:endParaRPr sz="11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b="1" sz="1100"/>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281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Key Takeaways</a:t>
            </a:r>
            <a:endParaRPr/>
          </a:p>
        </p:txBody>
      </p:sp>
      <p:sp>
        <p:nvSpPr>
          <p:cNvPr id="214" name="Google Shape;214;p34"/>
          <p:cNvSpPr txBox="1"/>
          <p:nvPr>
            <p:ph idx="1" type="body"/>
          </p:nvPr>
        </p:nvSpPr>
        <p:spPr>
          <a:xfrm>
            <a:off x="132150" y="1215900"/>
            <a:ext cx="8879700" cy="392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Arial"/>
                <a:ea typeface="Arial"/>
                <a:cs typeface="Arial"/>
                <a:sym typeface="Arial"/>
              </a:rPr>
              <a:t>NLP Usefulness Score:</a:t>
            </a:r>
            <a:r>
              <a:rPr lang="en">
                <a:solidFill>
                  <a:srgbClr val="000000"/>
                </a:solidFill>
                <a:latin typeface="Arial"/>
                <a:ea typeface="Arial"/>
                <a:cs typeface="Arial"/>
                <a:sym typeface="Arial"/>
              </a:rPr>
              <a:t> Applying NLP to the description field provided a usefulness score, which improved the predictive power of our models. </a:t>
            </a:r>
            <a:r>
              <a:rPr b="1" lang="en">
                <a:solidFill>
                  <a:srgbClr val="000000"/>
                </a:solidFill>
                <a:latin typeface="Arial"/>
                <a:ea typeface="Arial"/>
                <a:cs typeface="Arial"/>
                <a:sym typeface="Arial"/>
              </a:rPr>
              <a:t>Listen to the radio!</a:t>
            </a:r>
            <a:endParaRPr b="1">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a:solidFill>
                  <a:srgbClr val="000000"/>
                </a:solidFill>
                <a:latin typeface="Arial"/>
                <a:ea typeface="Arial"/>
                <a:cs typeface="Arial"/>
                <a:sym typeface="Arial"/>
              </a:rPr>
              <a:t>Prediction Accuracy:</a:t>
            </a:r>
            <a:r>
              <a:rPr lang="en">
                <a:solidFill>
                  <a:srgbClr val="000000"/>
                </a:solidFill>
                <a:latin typeface="Arial"/>
                <a:ea typeface="Arial"/>
                <a:cs typeface="Arial"/>
                <a:sym typeface="Arial"/>
              </a:rPr>
              <a:t> Our best model, Bagging, achieved an RMSE of 20.38 minutes</a:t>
            </a:r>
            <a:endParaRPr>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a:solidFill>
                  <a:srgbClr val="000000"/>
                </a:solidFill>
                <a:latin typeface="Arial"/>
                <a:ea typeface="Arial"/>
                <a:cs typeface="Arial"/>
                <a:sym typeface="Arial"/>
              </a:rPr>
              <a:t>Feature Importance:</a:t>
            </a:r>
            <a:r>
              <a:rPr lang="en">
                <a:solidFill>
                  <a:srgbClr val="000000"/>
                </a:solidFill>
                <a:latin typeface="Arial"/>
                <a:ea typeface="Arial"/>
                <a:cs typeface="Arial"/>
                <a:sym typeface="Arial"/>
              </a:rPr>
              <a:t> Key predictors included </a:t>
            </a:r>
            <a:r>
              <a:rPr b="1" lang="en">
                <a:solidFill>
                  <a:srgbClr val="000000"/>
                </a:solidFill>
                <a:latin typeface="Arial"/>
                <a:ea typeface="Arial"/>
                <a:cs typeface="Arial"/>
                <a:sym typeface="Arial"/>
              </a:rPr>
              <a:t>weather conditions, distance, precipitation, and whether the accident occurred on a highway</a:t>
            </a:r>
            <a:endParaRPr b="1">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a:solidFill>
                  <a:srgbClr val="000000"/>
                </a:solidFill>
                <a:latin typeface="Arial"/>
                <a:ea typeface="Arial"/>
                <a:cs typeface="Arial"/>
                <a:sym typeface="Arial"/>
              </a:rPr>
              <a:t>Time of Day:</a:t>
            </a:r>
            <a:r>
              <a:rPr lang="en">
                <a:solidFill>
                  <a:srgbClr val="000000"/>
                </a:solidFill>
                <a:latin typeface="Arial"/>
                <a:ea typeface="Arial"/>
                <a:cs typeface="Arial"/>
                <a:sym typeface="Arial"/>
              </a:rPr>
              <a:t> Peak traffic hours were found to have a higher frequency of accidents, </a:t>
            </a:r>
            <a:r>
              <a:rPr b="1" lang="en">
                <a:solidFill>
                  <a:srgbClr val="000000"/>
                </a:solidFill>
                <a:latin typeface="Arial"/>
                <a:ea typeface="Arial"/>
                <a:cs typeface="Arial"/>
                <a:sym typeface="Arial"/>
              </a:rPr>
              <a:t>leading to longer delays.</a:t>
            </a:r>
            <a:endParaRPr b="1">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3267375"/>
            <a:ext cx="8520600" cy="11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6454F"/>
                </a:solidFill>
                <a:latin typeface="Comic Sans MS"/>
                <a:ea typeface="Comic Sans MS"/>
                <a:cs typeface="Comic Sans MS"/>
                <a:sym typeface="Comic Sans MS"/>
              </a:rPr>
              <a:t>PROBLEM STATEMENT: Predict the duration of traffic delays following an accident in the state of Texas</a:t>
            </a:r>
            <a:endParaRPr b="1">
              <a:solidFill>
                <a:srgbClr val="36454F"/>
              </a:solidFill>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sp>
        <p:nvSpPr>
          <p:cNvPr id="67" name="Google Shape;67;p15"/>
          <p:cNvSpPr txBox="1"/>
          <p:nvPr/>
        </p:nvSpPr>
        <p:spPr>
          <a:xfrm>
            <a:off x="1930350" y="743213"/>
            <a:ext cx="5193900" cy="1508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800">
                <a:solidFill>
                  <a:schemeClr val="dk1"/>
                </a:solidFill>
                <a:latin typeface="Alfa Slab One"/>
                <a:ea typeface="Alfa Slab One"/>
                <a:cs typeface="Alfa Slab One"/>
                <a:sym typeface="Alfa Slab One"/>
              </a:rPr>
              <a:t>54 Hours in Traffic</a:t>
            </a:r>
            <a:endParaRPr sz="2800">
              <a:solidFill>
                <a:schemeClr val="dk1"/>
              </a:solidFill>
              <a:latin typeface="Alfa Slab One"/>
              <a:ea typeface="Alfa Slab One"/>
              <a:cs typeface="Alfa Slab One"/>
              <a:sym typeface="Alfa Slab One"/>
            </a:endParaRPr>
          </a:p>
          <a:p>
            <a:pPr indent="0" lvl="0" marL="0" rtl="0" algn="ctr">
              <a:lnSpc>
                <a:spcPct val="150000"/>
              </a:lnSpc>
              <a:spcBef>
                <a:spcPts val="0"/>
              </a:spcBef>
              <a:spcAft>
                <a:spcPts val="0"/>
              </a:spcAft>
              <a:buNone/>
            </a:pPr>
            <a:r>
              <a:rPr lang="en" sz="2800">
                <a:solidFill>
                  <a:schemeClr val="dk1"/>
                </a:solidFill>
                <a:latin typeface="Alfa Slab One"/>
                <a:ea typeface="Alfa Slab One"/>
                <a:cs typeface="Alfa Slab One"/>
                <a:sym typeface="Alfa Slab One"/>
              </a:rPr>
              <a:t>3500 Accident Per Day</a:t>
            </a:r>
            <a:endParaRPr sz="2800">
              <a:solidFill>
                <a:schemeClr val="dk1"/>
              </a:solidFill>
              <a:latin typeface="Alfa Slab One"/>
              <a:ea typeface="Alfa Slab One"/>
              <a:cs typeface="Alfa Slab One"/>
              <a:sym typeface="Alfa Slab One"/>
            </a:endParaRPr>
          </a:p>
          <a:p>
            <a:pPr indent="0" lvl="0" marL="0" rtl="0" algn="ctr">
              <a:lnSpc>
                <a:spcPct val="150000"/>
              </a:lnSpc>
              <a:spcBef>
                <a:spcPts val="0"/>
              </a:spcBef>
              <a:spcAft>
                <a:spcPts val="0"/>
              </a:spcAft>
              <a:buNone/>
            </a:pPr>
            <a:r>
              <a:rPr lang="en" sz="2800">
                <a:solidFill>
                  <a:schemeClr val="dk1"/>
                </a:solidFill>
                <a:latin typeface="Alfa Slab One"/>
                <a:ea typeface="Alfa Slab One"/>
                <a:cs typeface="Alfa Slab One"/>
                <a:sym typeface="Alfa Slab One"/>
              </a:rPr>
              <a:t>$13.7 Billion in Damages</a:t>
            </a:r>
            <a:endParaRPr sz="2800">
              <a:solidFill>
                <a:schemeClr val="dk1"/>
              </a:solidFill>
              <a:latin typeface="Alfa Slab One"/>
              <a:ea typeface="Alfa Slab One"/>
              <a:cs typeface="Alfa Slab One"/>
              <a:sym typeface="Alfa Slab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a:t>
            </a:r>
            <a:endParaRPr/>
          </a:p>
        </p:txBody>
      </p:sp>
      <p:sp>
        <p:nvSpPr>
          <p:cNvPr id="73" name="Google Shape;73;p16"/>
          <p:cNvSpPr txBox="1"/>
          <p:nvPr/>
        </p:nvSpPr>
        <p:spPr>
          <a:xfrm>
            <a:off x="405000" y="1359350"/>
            <a:ext cx="5052900" cy="150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US Accidents (2016 - 2023)</a:t>
            </a:r>
            <a:endParaRPr sz="1800">
              <a:solidFill>
                <a:srgbClr val="595959"/>
              </a:solidFill>
              <a:latin typeface="Comic Sans MS"/>
              <a:ea typeface="Comic Sans MS"/>
              <a:cs typeface="Comic Sans MS"/>
              <a:sym typeface="Comic Sans MS"/>
            </a:endParaRPr>
          </a:p>
          <a:p>
            <a:pPr indent="-342900" lvl="0" marL="4572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All 50 states </a:t>
            </a:r>
            <a:r>
              <a:rPr lang="en" sz="1800">
                <a:solidFill>
                  <a:srgbClr val="595959"/>
                </a:solidFill>
                <a:latin typeface="Comic Sans MS"/>
                <a:ea typeface="Comic Sans MS"/>
                <a:cs typeface="Comic Sans MS"/>
                <a:sym typeface="Comic Sans MS"/>
              </a:rPr>
              <a:t>~7.7. million rows</a:t>
            </a:r>
            <a:endParaRPr sz="1800">
              <a:solidFill>
                <a:srgbClr val="595959"/>
              </a:solidFill>
              <a:latin typeface="Comic Sans MS"/>
              <a:ea typeface="Comic Sans MS"/>
              <a:cs typeface="Comic Sans MS"/>
              <a:sym typeface="Comic Sans MS"/>
            </a:endParaRPr>
          </a:p>
          <a:p>
            <a:pPr indent="-342900" lvl="0" marL="4572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Texas </a:t>
            </a:r>
            <a:r>
              <a:rPr lang="en" sz="1800">
                <a:solidFill>
                  <a:srgbClr val="595959"/>
                </a:solidFill>
                <a:latin typeface="Comic Sans MS"/>
                <a:ea typeface="Comic Sans MS"/>
                <a:cs typeface="Comic Sans MS"/>
                <a:sym typeface="Comic Sans MS"/>
              </a:rPr>
              <a:t>~38k rows</a:t>
            </a:r>
            <a:endParaRPr sz="1800">
              <a:solidFill>
                <a:srgbClr val="595959"/>
              </a:solidFill>
              <a:latin typeface="Comic Sans MS"/>
              <a:ea typeface="Comic Sans MS"/>
              <a:cs typeface="Comic Sans MS"/>
              <a:sym typeface="Comic Sans MS"/>
            </a:endParaRPr>
          </a:p>
          <a:p>
            <a:pPr indent="-342900" lvl="0" marL="4572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Variables classes </a:t>
            </a:r>
            <a:endParaRPr sz="1800">
              <a:solidFill>
                <a:srgbClr val="595959"/>
              </a:solidFill>
              <a:latin typeface="Comic Sans MS"/>
              <a:ea typeface="Comic Sans MS"/>
              <a:cs typeface="Comic Sans MS"/>
              <a:sym typeface="Comic Sans MS"/>
            </a:endParaRPr>
          </a:p>
          <a:p>
            <a:pPr indent="0" lvl="0" marL="457200" rtl="0" algn="l">
              <a:spcBef>
                <a:spcPts val="0"/>
              </a:spcBef>
              <a:spcAft>
                <a:spcPts val="0"/>
              </a:spcAft>
              <a:buNone/>
            </a:pPr>
            <a:r>
              <a:t/>
            </a:r>
            <a:endParaRPr sz="1800">
              <a:solidFill>
                <a:srgbClr val="595959"/>
              </a:solidFill>
              <a:latin typeface="Comic Sans MS"/>
              <a:ea typeface="Comic Sans MS"/>
              <a:cs typeface="Comic Sans MS"/>
              <a:sym typeface="Comic Sans MS"/>
            </a:endParaRPr>
          </a:p>
          <a:p>
            <a:pPr indent="-342900" lvl="1" marL="9144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Geographic</a:t>
            </a:r>
            <a:endParaRPr sz="1800">
              <a:solidFill>
                <a:srgbClr val="595959"/>
              </a:solidFill>
              <a:latin typeface="Comic Sans MS"/>
              <a:ea typeface="Comic Sans MS"/>
              <a:cs typeface="Comic Sans MS"/>
              <a:sym typeface="Comic Sans MS"/>
            </a:endParaRPr>
          </a:p>
          <a:p>
            <a:pPr indent="-342900" lvl="1" marL="9144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Weather</a:t>
            </a:r>
            <a:endParaRPr sz="1800">
              <a:solidFill>
                <a:srgbClr val="595959"/>
              </a:solidFill>
              <a:latin typeface="Comic Sans MS"/>
              <a:ea typeface="Comic Sans MS"/>
              <a:cs typeface="Comic Sans MS"/>
              <a:sym typeface="Comic Sans MS"/>
            </a:endParaRPr>
          </a:p>
          <a:p>
            <a:pPr indent="-342900" lvl="1" marL="914400" rtl="0" algn="l">
              <a:spcBef>
                <a:spcPts val="0"/>
              </a:spcBef>
              <a:spcAft>
                <a:spcPts val="0"/>
              </a:spcAft>
              <a:buClr>
                <a:srgbClr val="595959"/>
              </a:buClr>
              <a:buSzPts val="1800"/>
              <a:buFont typeface="Comic Sans MS"/>
              <a:buChar char="○"/>
            </a:pPr>
            <a:r>
              <a:rPr lang="en" sz="1800">
                <a:solidFill>
                  <a:srgbClr val="595959"/>
                </a:solidFill>
                <a:latin typeface="Comic Sans MS"/>
                <a:ea typeface="Comic Sans MS"/>
                <a:cs typeface="Comic Sans MS"/>
                <a:sym typeface="Comic Sans MS"/>
              </a:rPr>
              <a:t>Road Conditions</a:t>
            </a:r>
            <a:endParaRPr sz="1800">
              <a:solidFill>
                <a:srgbClr val="595959"/>
              </a:solidFill>
              <a:latin typeface="Comic Sans MS"/>
              <a:ea typeface="Comic Sans MS"/>
              <a:cs typeface="Comic Sans MS"/>
              <a:sym typeface="Comic Sans MS"/>
            </a:endParaRPr>
          </a:p>
        </p:txBody>
      </p:sp>
      <p:pic>
        <p:nvPicPr>
          <p:cNvPr id="74" name="Google Shape;74;p16"/>
          <p:cNvPicPr preferRelativeResize="0"/>
          <p:nvPr/>
        </p:nvPicPr>
        <p:blipFill>
          <a:blip r:embed="rId3">
            <a:alphaModFix/>
          </a:blip>
          <a:stretch>
            <a:fillRect/>
          </a:stretch>
        </p:blipFill>
        <p:spPr>
          <a:xfrm>
            <a:off x="4972850" y="-79900"/>
            <a:ext cx="7981524" cy="5303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6666"/>
              <a:buFont typeface="Arial"/>
              <a:buNone/>
            </a:pPr>
            <a:r>
              <a:rPr lang="en"/>
              <a:t>Natural Language Processing</a:t>
            </a:r>
            <a:endParaRPr/>
          </a:p>
        </p:txBody>
      </p:sp>
      <p:sp>
        <p:nvSpPr>
          <p:cNvPr id="80" name="Google Shape;80;p17"/>
          <p:cNvSpPr txBox="1"/>
          <p:nvPr>
            <p:ph idx="1" type="body"/>
          </p:nvPr>
        </p:nvSpPr>
        <p:spPr>
          <a:xfrm>
            <a:off x="311700" y="944075"/>
            <a:ext cx="8520600" cy="41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t>Description column</a:t>
            </a:r>
            <a:r>
              <a:rPr lang="en"/>
              <a:t> processed to obtain a </a:t>
            </a:r>
            <a:r>
              <a:rPr b="1" i="1" lang="en"/>
              <a:t>usefulness score</a:t>
            </a:r>
            <a:r>
              <a:rPr lang="en"/>
              <a:t> </a:t>
            </a:r>
            <a:endParaRPr/>
          </a:p>
          <a:p>
            <a:pPr indent="0" lvl="0" marL="0" rtl="0" algn="l">
              <a:lnSpc>
                <a:spcPct val="100000"/>
              </a:lnSpc>
              <a:spcBef>
                <a:spcPts val="1200"/>
              </a:spcBef>
              <a:spcAft>
                <a:spcPts val="0"/>
              </a:spcAft>
              <a:buNone/>
            </a:pPr>
            <a:r>
              <a:rPr b="1" i="1" lang="en"/>
              <a:t>Length</a:t>
            </a:r>
            <a:r>
              <a:rPr lang="en"/>
              <a:t> - Longer descriptions generally provide more detailed information </a:t>
            </a:r>
            <a:endParaRPr/>
          </a:p>
          <a:p>
            <a:pPr indent="0" lvl="0" marL="0" rtl="0" algn="l">
              <a:lnSpc>
                <a:spcPct val="100000"/>
              </a:lnSpc>
              <a:spcBef>
                <a:spcPts val="0"/>
              </a:spcBef>
              <a:spcAft>
                <a:spcPts val="0"/>
              </a:spcAft>
              <a:buNone/>
            </a:pPr>
            <a:r>
              <a:rPr b="1" i="1" lang="en"/>
              <a:t>Key</a:t>
            </a:r>
            <a:r>
              <a:rPr i="1" lang="en"/>
              <a:t> </a:t>
            </a:r>
            <a:r>
              <a:rPr b="1" i="1" lang="en"/>
              <a:t>Terms</a:t>
            </a:r>
            <a:r>
              <a:rPr lang="en"/>
              <a:t> - Descriptions that include terms related to traffic incidents </a:t>
            </a:r>
            <a:r>
              <a:rPr lang="en"/>
              <a:t>score higher</a:t>
            </a:r>
            <a:endParaRPr/>
          </a:p>
          <a:p>
            <a:pPr indent="0" lvl="0" marL="0" rtl="0" algn="l">
              <a:lnSpc>
                <a:spcPct val="100000"/>
              </a:lnSpc>
              <a:spcBef>
                <a:spcPts val="0"/>
              </a:spcBef>
              <a:spcAft>
                <a:spcPts val="0"/>
              </a:spcAft>
              <a:buNone/>
            </a:pPr>
            <a:r>
              <a:rPr b="1" i="1" lang="en"/>
              <a:t>Clarity</a:t>
            </a:r>
            <a:r>
              <a:rPr lang="en"/>
              <a:t> - Higher number of unique words suggests more varied information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81" name="Google Shape;81;p17"/>
          <p:cNvPicPr preferRelativeResize="0"/>
          <p:nvPr/>
        </p:nvPicPr>
        <p:blipFill rotWithShape="1">
          <a:blip r:embed="rId3">
            <a:alphaModFix/>
          </a:blip>
          <a:srcRect b="0" l="0" r="0" t="4076"/>
          <a:stretch/>
        </p:blipFill>
        <p:spPr>
          <a:xfrm>
            <a:off x="97675" y="2435125"/>
            <a:ext cx="4350849" cy="2707949"/>
          </a:xfrm>
          <a:prstGeom prst="rect">
            <a:avLst/>
          </a:prstGeom>
          <a:noFill/>
          <a:ln>
            <a:noFill/>
          </a:ln>
        </p:spPr>
      </p:pic>
      <p:sp>
        <p:nvSpPr>
          <p:cNvPr id="82" name="Google Shape;82;p17"/>
          <p:cNvSpPr/>
          <p:nvPr/>
        </p:nvSpPr>
        <p:spPr>
          <a:xfrm>
            <a:off x="2513150" y="5022300"/>
            <a:ext cx="493200" cy="9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83" name="Google Shape;83;p17"/>
          <p:cNvPicPr preferRelativeResize="0"/>
          <p:nvPr/>
        </p:nvPicPr>
        <p:blipFill>
          <a:blip r:embed="rId4">
            <a:alphaModFix/>
          </a:blip>
          <a:stretch>
            <a:fillRect/>
          </a:stretch>
        </p:blipFill>
        <p:spPr>
          <a:xfrm>
            <a:off x="4625300" y="2345500"/>
            <a:ext cx="4298302" cy="2772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Duration and Severity</a:t>
            </a:r>
            <a:endParaRPr/>
          </a:p>
        </p:txBody>
      </p:sp>
      <p:pic>
        <p:nvPicPr>
          <p:cNvPr id="89" name="Google Shape;89;p18"/>
          <p:cNvPicPr preferRelativeResize="0"/>
          <p:nvPr/>
        </p:nvPicPr>
        <p:blipFill rotWithShape="1">
          <a:blip r:embed="rId3">
            <a:alphaModFix/>
          </a:blip>
          <a:srcRect b="6526" l="4718" r="10571" t="3073"/>
          <a:stretch/>
        </p:blipFill>
        <p:spPr>
          <a:xfrm>
            <a:off x="5977925" y="312188"/>
            <a:ext cx="3053599" cy="2214399"/>
          </a:xfrm>
          <a:prstGeom prst="rect">
            <a:avLst/>
          </a:prstGeom>
          <a:noFill/>
          <a:ln>
            <a:noFill/>
          </a:ln>
        </p:spPr>
      </p:pic>
      <p:graphicFrame>
        <p:nvGraphicFramePr>
          <p:cNvPr id="90" name="Google Shape;90;p18"/>
          <p:cNvGraphicFramePr/>
          <p:nvPr/>
        </p:nvGraphicFramePr>
        <p:xfrm>
          <a:off x="230150" y="1699950"/>
          <a:ext cx="3000000" cy="3000000"/>
        </p:xfrm>
        <a:graphic>
          <a:graphicData uri="http://schemas.openxmlformats.org/drawingml/2006/table">
            <a:tbl>
              <a:tblPr>
                <a:noFill/>
                <a:tableStyleId>{7399FBE2-450E-438C-BF90-670E0797CE9B}</a:tableStyleId>
              </a:tblPr>
              <a:tblGrid>
                <a:gridCol w="885825"/>
                <a:gridCol w="885825"/>
                <a:gridCol w="885825"/>
                <a:gridCol w="885825"/>
                <a:gridCol w="885825"/>
                <a:gridCol w="885825"/>
              </a:tblGrid>
              <a:tr h="328225">
                <a:tc>
                  <a:txBody>
                    <a:bodyPr/>
                    <a:lstStyle/>
                    <a:p>
                      <a:pPr indent="0" lvl="0" marL="0" rtl="0" algn="l">
                        <a:spcBef>
                          <a:spcPts val="0"/>
                        </a:spcBef>
                        <a:spcAft>
                          <a:spcPts val="0"/>
                        </a:spcAft>
                        <a:buNone/>
                      </a:pPr>
                      <a:r>
                        <a:rPr b="1" lang="en" sz="1000"/>
                        <a:t>Severity</a:t>
                      </a:r>
                      <a:endParaRPr b="1" sz="1000"/>
                    </a:p>
                  </a:txBody>
                  <a:tcPr marT="91425" marB="91425" marR="91425" marL="91425"/>
                </a:tc>
                <a:tc>
                  <a:txBody>
                    <a:bodyPr/>
                    <a:lstStyle/>
                    <a:p>
                      <a:pPr indent="0" lvl="0" marL="0" rtl="0" algn="l">
                        <a:spcBef>
                          <a:spcPts val="0"/>
                        </a:spcBef>
                        <a:spcAft>
                          <a:spcPts val="0"/>
                        </a:spcAft>
                        <a:buNone/>
                      </a:pPr>
                      <a:r>
                        <a:rPr b="1" lang="en" sz="1000"/>
                        <a:t>count</a:t>
                      </a:r>
                      <a:endParaRPr b="1" sz="1000"/>
                    </a:p>
                  </a:txBody>
                  <a:tcPr marT="91425" marB="91425" marR="91425" marL="91425"/>
                </a:tc>
                <a:tc>
                  <a:txBody>
                    <a:bodyPr/>
                    <a:lstStyle/>
                    <a:p>
                      <a:pPr indent="0" lvl="0" marL="0" rtl="0" algn="l">
                        <a:spcBef>
                          <a:spcPts val="0"/>
                        </a:spcBef>
                        <a:spcAft>
                          <a:spcPts val="0"/>
                        </a:spcAft>
                        <a:buNone/>
                      </a:pPr>
                      <a:r>
                        <a:rPr b="1" lang="en" sz="1000"/>
                        <a:t>min</a:t>
                      </a:r>
                      <a:endParaRPr b="1" sz="1000"/>
                    </a:p>
                  </a:txBody>
                  <a:tcPr marT="91425" marB="91425" marR="91425" marL="91425"/>
                </a:tc>
                <a:tc>
                  <a:txBody>
                    <a:bodyPr/>
                    <a:lstStyle/>
                    <a:p>
                      <a:pPr indent="0" lvl="0" marL="0" rtl="0" algn="l">
                        <a:spcBef>
                          <a:spcPts val="0"/>
                        </a:spcBef>
                        <a:spcAft>
                          <a:spcPts val="0"/>
                        </a:spcAft>
                        <a:buNone/>
                      </a:pPr>
                      <a:r>
                        <a:rPr b="1" lang="en" sz="1000"/>
                        <a:t>max</a:t>
                      </a:r>
                      <a:endParaRPr b="1" sz="1000"/>
                    </a:p>
                  </a:txBody>
                  <a:tcPr marT="91425" marB="91425" marR="91425" marL="91425"/>
                </a:tc>
                <a:tc>
                  <a:txBody>
                    <a:bodyPr/>
                    <a:lstStyle/>
                    <a:p>
                      <a:pPr indent="0" lvl="0" marL="0" rtl="0" algn="l">
                        <a:spcBef>
                          <a:spcPts val="0"/>
                        </a:spcBef>
                        <a:spcAft>
                          <a:spcPts val="0"/>
                        </a:spcAft>
                        <a:buNone/>
                      </a:pPr>
                      <a:r>
                        <a:rPr b="1" lang="en" sz="1000"/>
                        <a:t>mean</a:t>
                      </a:r>
                      <a:endParaRPr b="1" sz="1000"/>
                    </a:p>
                  </a:txBody>
                  <a:tcPr marT="91425" marB="91425" marR="91425" marL="91425"/>
                </a:tc>
                <a:tc>
                  <a:txBody>
                    <a:bodyPr/>
                    <a:lstStyle/>
                    <a:p>
                      <a:pPr indent="0" lvl="0" marL="0" rtl="0" algn="l">
                        <a:spcBef>
                          <a:spcPts val="0"/>
                        </a:spcBef>
                        <a:spcAft>
                          <a:spcPts val="0"/>
                        </a:spcAft>
                        <a:buNone/>
                      </a:pPr>
                      <a:r>
                        <a:rPr b="1" lang="en" sz="1000"/>
                        <a:t>median</a:t>
                      </a:r>
                      <a:endParaRPr b="1" sz="1000"/>
                    </a:p>
                  </a:txBody>
                  <a:tcPr marT="91425" marB="91425" marR="91425" marL="91425"/>
                </a:tc>
              </a:tr>
              <a:tr h="328225">
                <a:tc>
                  <a:txBody>
                    <a:bodyPr/>
                    <a:lstStyle/>
                    <a:p>
                      <a:pPr indent="0" lvl="0" marL="0" rtl="0" algn="l">
                        <a:spcBef>
                          <a:spcPts val="0"/>
                        </a:spcBef>
                        <a:spcAft>
                          <a:spcPts val="0"/>
                        </a:spcAft>
                        <a:buNone/>
                      </a:pPr>
                      <a:r>
                        <a:rPr b="1" lang="en" sz="1000"/>
                        <a:t>1</a:t>
                      </a:r>
                      <a:endParaRPr b="1" sz="1000"/>
                    </a:p>
                  </a:txBody>
                  <a:tcPr marT="91425" marB="91425" marR="91425" marL="91425"/>
                </a:tc>
                <a:tc>
                  <a:txBody>
                    <a:bodyPr/>
                    <a:lstStyle/>
                    <a:p>
                      <a:pPr indent="0" lvl="0" marL="0" rtl="0" algn="l">
                        <a:spcBef>
                          <a:spcPts val="0"/>
                        </a:spcBef>
                        <a:spcAft>
                          <a:spcPts val="0"/>
                        </a:spcAft>
                        <a:buNone/>
                      </a:pPr>
                      <a:r>
                        <a:rPr lang="en" sz="1000"/>
                        <a:t>9362</a:t>
                      </a:r>
                      <a:endParaRPr sz="1000"/>
                    </a:p>
                  </a:txBody>
                  <a:tcPr marT="91425" marB="91425" marR="91425" marL="91425"/>
                </a:tc>
                <a:tc>
                  <a:txBody>
                    <a:bodyPr/>
                    <a:lstStyle/>
                    <a:p>
                      <a:pPr indent="0" lvl="0" marL="0" rtl="0" algn="l">
                        <a:spcBef>
                          <a:spcPts val="0"/>
                        </a:spcBef>
                        <a:spcAft>
                          <a:spcPts val="0"/>
                        </a:spcAft>
                        <a:buNone/>
                      </a:pPr>
                      <a:r>
                        <a:rPr lang="en" sz="1000"/>
                        <a:t>6</a:t>
                      </a:r>
                      <a:endParaRPr sz="1000"/>
                    </a:p>
                  </a:txBody>
                  <a:tcPr marT="91425" marB="91425" marR="91425" marL="91425"/>
                </a:tc>
                <a:tc>
                  <a:txBody>
                    <a:bodyPr/>
                    <a:lstStyle/>
                    <a:p>
                      <a:pPr indent="0" lvl="0" marL="0" rtl="0" algn="l">
                        <a:spcBef>
                          <a:spcPts val="0"/>
                        </a:spcBef>
                        <a:spcAft>
                          <a:spcPts val="0"/>
                        </a:spcAft>
                        <a:buNone/>
                      </a:pPr>
                      <a:r>
                        <a:rPr lang="en" sz="1000"/>
                        <a:t>29</a:t>
                      </a:r>
                      <a:endParaRPr sz="1000"/>
                    </a:p>
                  </a:txBody>
                  <a:tcPr marT="91425" marB="91425" marR="91425" marL="91425"/>
                </a:tc>
                <a:tc>
                  <a:txBody>
                    <a:bodyPr/>
                    <a:lstStyle/>
                    <a:p>
                      <a:pPr indent="0" lvl="0" marL="0" rtl="0" algn="l">
                        <a:spcBef>
                          <a:spcPts val="0"/>
                        </a:spcBef>
                        <a:spcAft>
                          <a:spcPts val="0"/>
                        </a:spcAft>
                        <a:buNone/>
                      </a:pPr>
                      <a:r>
                        <a:rPr lang="en" sz="1000"/>
                        <a:t>28.61</a:t>
                      </a:r>
                      <a:endParaRPr sz="1000"/>
                    </a:p>
                  </a:txBody>
                  <a:tcPr marT="91425" marB="91425" marR="91425" marL="91425"/>
                </a:tc>
                <a:tc>
                  <a:txBody>
                    <a:bodyPr/>
                    <a:lstStyle/>
                    <a:p>
                      <a:pPr indent="0" lvl="0" marL="0" rtl="0" algn="l">
                        <a:spcBef>
                          <a:spcPts val="0"/>
                        </a:spcBef>
                        <a:spcAft>
                          <a:spcPts val="0"/>
                        </a:spcAft>
                        <a:buNone/>
                      </a:pPr>
                      <a:r>
                        <a:rPr lang="en" sz="1000"/>
                        <a:t>29.600</a:t>
                      </a:r>
                      <a:endParaRPr sz="1000"/>
                    </a:p>
                  </a:txBody>
                  <a:tcPr marT="91425" marB="91425" marR="91425" marL="91425"/>
                </a:tc>
              </a:tr>
              <a:tr h="328225">
                <a:tc>
                  <a:txBody>
                    <a:bodyPr/>
                    <a:lstStyle/>
                    <a:p>
                      <a:pPr indent="0" lvl="0" marL="0" rtl="0" algn="l">
                        <a:spcBef>
                          <a:spcPts val="0"/>
                        </a:spcBef>
                        <a:spcAft>
                          <a:spcPts val="0"/>
                        </a:spcAft>
                        <a:buNone/>
                      </a:pPr>
                      <a:r>
                        <a:rPr b="1" lang="en" sz="1000"/>
                        <a:t>2</a:t>
                      </a:r>
                      <a:endParaRPr b="1" sz="1000"/>
                    </a:p>
                  </a:txBody>
                  <a:tcPr marT="91425" marB="91425" marR="91425" marL="91425"/>
                </a:tc>
                <a:tc>
                  <a:txBody>
                    <a:bodyPr/>
                    <a:lstStyle/>
                    <a:p>
                      <a:pPr indent="0" lvl="0" marL="0" rtl="0" algn="l">
                        <a:spcBef>
                          <a:spcPts val="0"/>
                        </a:spcBef>
                        <a:spcAft>
                          <a:spcPts val="0"/>
                        </a:spcAft>
                        <a:buNone/>
                      </a:pPr>
                      <a:r>
                        <a:rPr lang="en" sz="1000"/>
                        <a:t>9315</a:t>
                      </a:r>
                      <a:endParaRPr sz="1000"/>
                    </a:p>
                  </a:txBody>
                  <a:tcPr marT="91425" marB="91425" marR="91425" marL="91425"/>
                </a:tc>
                <a:tc>
                  <a:txBody>
                    <a:bodyPr/>
                    <a:lstStyle/>
                    <a:p>
                      <a:pPr indent="0" lvl="0" marL="0" rtl="0" algn="l">
                        <a:spcBef>
                          <a:spcPts val="0"/>
                        </a:spcBef>
                        <a:spcAft>
                          <a:spcPts val="0"/>
                        </a:spcAft>
                        <a:buNone/>
                      </a:pPr>
                      <a:r>
                        <a:rPr lang="en" sz="1000"/>
                        <a:t>29</a:t>
                      </a:r>
                      <a:endParaRPr sz="1000"/>
                    </a:p>
                  </a:txBody>
                  <a:tcPr marT="91425" marB="91425" marR="91425" marL="91425"/>
                </a:tc>
                <a:tc>
                  <a:txBody>
                    <a:bodyPr/>
                    <a:lstStyle/>
                    <a:p>
                      <a:pPr indent="0" lvl="0" marL="0" rtl="0" algn="l">
                        <a:spcBef>
                          <a:spcPts val="0"/>
                        </a:spcBef>
                        <a:spcAft>
                          <a:spcPts val="0"/>
                        </a:spcAft>
                        <a:buNone/>
                      </a:pPr>
                      <a:r>
                        <a:rPr lang="en" sz="1000"/>
                        <a:t>57</a:t>
                      </a:r>
                      <a:endParaRPr sz="1000"/>
                    </a:p>
                  </a:txBody>
                  <a:tcPr marT="91425" marB="91425" marR="91425" marL="91425"/>
                </a:tc>
                <a:tc>
                  <a:txBody>
                    <a:bodyPr/>
                    <a:lstStyle/>
                    <a:p>
                      <a:pPr indent="0" lvl="0" marL="0" rtl="0" algn="l">
                        <a:spcBef>
                          <a:spcPts val="0"/>
                        </a:spcBef>
                        <a:spcAft>
                          <a:spcPts val="0"/>
                        </a:spcAft>
                        <a:buNone/>
                      </a:pPr>
                      <a:r>
                        <a:rPr lang="en" sz="1000"/>
                        <a:t>39.92</a:t>
                      </a:r>
                      <a:endParaRPr sz="1000"/>
                    </a:p>
                  </a:txBody>
                  <a:tcPr marT="91425" marB="91425" marR="91425" marL="91425"/>
                </a:tc>
                <a:tc>
                  <a:txBody>
                    <a:bodyPr/>
                    <a:lstStyle/>
                    <a:p>
                      <a:pPr indent="0" lvl="0" marL="0" rtl="0" algn="l">
                        <a:spcBef>
                          <a:spcPts val="0"/>
                        </a:spcBef>
                        <a:spcAft>
                          <a:spcPts val="0"/>
                        </a:spcAft>
                        <a:buNone/>
                      </a:pPr>
                      <a:r>
                        <a:rPr lang="en" sz="1000"/>
                        <a:t>44.500</a:t>
                      </a:r>
                      <a:endParaRPr sz="1000"/>
                    </a:p>
                  </a:txBody>
                  <a:tcPr marT="91425" marB="91425" marR="91425" marL="91425"/>
                </a:tc>
              </a:tr>
              <a:tr h="328225">
                <a:tc>
                  <a:txBody>
                    <a:bodyPr/>
                    <a:lstStyle/>
                    <a:p>
                      <a:pPr indent="0" lvl="0" marL="0" rtl="0" algn="l">
                        <a:spcBef>
                          <a:spcPts val="0"/>
                        </a:spcBef>
                        <a:spcAft>
                          <a:spcPts val="0"/>
                        </a:spcAft>
                        <a:buNone/>
                      </a:pPr>
                      <a:r>
                        <a:rPr b="1" lang="en" sz="1000"/>
                        <a:t>3</a:t>
                      </a:r>
                      <a:endParaRPr b="1" sz="1000"/>
                    </a:p>
                  </a:txBody>
                  <a:tcPr marT="91425" marB="91425" marR="91425" marL="91425"/>
                </a:tc>
                <a:tc>
                  <a:txBody>
                    <a:bodyPr/>
                    <a:lstStyle/>
                    <a:p>
                      <a:pPr indent="0" lvl="0" marL="0" rtl="0" algn="l">
                        <a:spcBef>
                          <a:spcPts val="0"/>
                        </a:spcBef>
                        <a:spcAft>
                          <a:spcPts val="0"/>
                        </a:spcAft>
                        <a:buNone/>
                      </a:pPr>
                      <a:r>
                        <a:rPr lang="en" sz="1000"/>
                        <a:t>9425</a:t>
                      </a:r>
                      <a:endParaRPr sz="1000"/>
                    </a:p>
                  </a:txBody>
                  <a:tcPr marT="91425" marB="91425" marR="91425" marL="91425"/>
                </a:tc>
                <a:tc>
                  <a:txBody>
                    <a:bodyPr/>
                    <a:lstStyle/>
                    <a:p>
                      <a:pPr indent="0" lvl="0" marL="0" rtl="0" algn="l">
                        <a:spcBef>
                          <a:spcPts val="0"/>
                        </a:spcBef>
                        <a:spcAft>
                          <a:spcPts val="0"/>
                        </a:spcAft>
                        <a:buNone/>
                      </a:pPr>
                      <a:r>
                        <a:rPr lang="en" sz="1000"/>
                        <a:t>58</a:t>
                      </a:r>
                      <a:endParaRPr sz="1000"/>
                    </a:p>
                  </a:txBody>
                  <a:tcPr marT="91425" marB="91425" marR="91425" marL="91425"/>
                </a:tc>
                <a:tc>
                  <a:txBody>
                    <a:bodyPr/>
                    <a:lstStyle/>
                    <a:p>
                      <a:pPr indent="0" lvl="0" marL="0" rtl="0" algn="l">
                        <a:spcBef>
                          <a:spcPts val="0"/>
                        </a:spcBef>
                        <a:spcAft>
                          <a:spcPts val="0"/>
                        </a:spcAft>
                        <a:buNone/>
                      </a:pPr>
                      <a:r>
                        <a:rPr lang="en" sz="1000"/>
                        <a:t>96</a:t>
                      </a:r>
                      <a:endParaRPr sz="1000"/>
                    </a:p>
                  </a:txBody>
                  <a:tcPr marT="91425" marB="91425" marR="91425" marL="91425"/>
                </a:tc>
                <a:tc>
                  <a:txBody>
                    <a:bodyPr/>
                    <a:lstStyle/>
                    <a:p>
                      <a:pPr indent="0" lvl="0" marL="0" rtl="0" algn="l">
                        <a:spcBef>
                          <a:spcPts val="0"/>
                        </a:spcBef>
                        <a:spcAft>
                          <a:spcPts val="0"/>
                        </a:spcAft>
                        <a:buNone/>
                      </a:pPr>
                      <a:r>
                        <a:rPr lang="en" sz="1000"/>
                        <a:t>73.02</a:t>
                      </a:r>
                      <a:endParaRPr sz="1000"/>
                    </a:p>
                  </a:txBody>
                  <a:tcPr marT="91425" marB="91425" marR="91425" marL="91425"/>
                </a:tc>
                <a:tc>
                  <a:txBody>
                    <a:bodyPr/>
                    <a:lstStyle/>
                    <a:p>
                      <a:pPr indent="0" lvl="0" marL="0" rtl="0" algn="l">
                        <a:spcBef>
                          <a:spcPts val="0"/>
                        </a:spcBef>
                        <a:spcAft>
                          <a:spcPts val="0"/>
                        </a:spcAft>
                        <a:buNone/>
                      </a:pPr>
                      <a:r>
                        <a:rPr lang="en" sz="1000"/>
                        <a:t>75.000</a:t>
                      </a:r>
                      <a:endParaRPr sz="1000"/>
                    </a:p>
                  </a:txBody>
                  <a:tcPr marT="91425" marB="91425" marR="91425" marL="91425"/>
                </a:tc>
              </a:tr>
              <a:tr h="328225">
                <a:tc>
                  <a:txBody>
                    <a:bodyPr/>
                    <a:lstStyle/>
                    <a:p>
                      <a:pPr indent="0" lvl="0" marL="0" rtl="0" algn="l">
                        <a:spcBef>
                          <a:spcPts val="0"/>
                        </a:spcBef>
                        <a:spcAft>
                          <a:spcPts val="0"/>
                        </a:spcAft>
                        <a:buNone/>
                      </a:pPr>
                      <a:r>
                        <a:rPr b="1" lang="en" sz="1000"/>
                        <a:t>4</a:t>
                      </a:r>
                      <a:endParaRPr b="1" sz="1000"/>
                    </a:p>
                  </a:txBody>
                  <a:tcPr marT="91425" marB="91425" marR="91425" marL="91425"/>
                </a:tc>
                <a:tc>
                  <a:txBody>
                    <a:bodyPr/>
                    <a:lstStyle/>
                    <a:p>
                      <a:pPr indent="0" lvl="0" marL="0" rtl="0" algn="l">
                        <a:spcBef>
                          <a:spcPts val="0"/>
                        </a:spcBef>
                        <a:spcAft>
                          <a:spcPts val="0"/>
                        </a:spcAft>
                        <a:buNone/>
                      </a:pPr>
                      <a:r>
                        <a:rPr lang="en" sz="1000"/>
                        <a:t>9222</a:t>
                      </a:r>
                      <a:endParaRPr sz="1000"/>
                    </a:p>
                  </a:txBody>
                  <a:tcPr marT="91425" marB="91425" marR="91425" marL="91425"/>
                </a:tc>
                <a:tc>
                  <a:txBody>
                    <a:bodyPr/>
                    <a:lstStyle/>
                    <a:p>
                      <a:pPr indent="0" lvl="0" marL="0" rtl="0" algn="l">
                        <a:spcBef>
                          <a:spcPts val="0"/>
                        </a:spcBef>
                        <a:spcAft>
                          <a:spcPts val="0"/>
                        </a:spcAft>
                        <a:buNone/>
                      </a:pPr>
                      <a:r>
                        <a:rPr lang="en" sz="1000"/>
                        <a:t>96</a:t>
                      </a:r>
                      <a:endParaRPr sz="1000"/>
                    </a:p>
                  </a:txBody>
                  <a:tcPr marT="91425" marB="91425" marR="91425" marL="91425"/>
                </a:tc>
                <a:tc>
                  <a:txBody>
                    <a:bodyPr/>
                    <a:lstStyle/>
                    <a:p>
                      <a:pPr indent="0" lvl="0" marL="0" rtl="0" algn="l">
                        <a:spcBef>
                          <a:spcPts val="0"/>
                        </a:spcBef>
                        <a:spcAft>
                          <a:spcPts val="0"/>
                        </a:spcAft>
                        <a:buNone/>
                      </a:pPr>
                      <a:r>
                        <a:rPr lang="en" sz="1000"/>
                        <a:t>11359</a:t>
                      </a:r>
                      <a:endParaRPr sz="1000"/>
                    </a:p>
                  </a:txBody>
                  <a:tcPr marT="91425" marB="91425" marR="91425" marL="91425"/>
                </a:tc>
                <a:tc>
                  <a:txBody>
                    <a:bodyPr/>
                    <a:lstStyle/>
                    <a:p>
                      <a:pPr indent="0" lvl="0" marL="0" rtl="0" algn="l">
                        <a:spcBef>
                          <a:spcPts val="0"/>
                        </a:spcBef>
                        <a:spcAft>
                          <a:spcPts val="0"/>
                        </a:spcAft>
                        <a:buNone/>
                      </a:pPr>
                      <a:r>
                        <a:rPr lang="en" sz="1000"/>
                        <a:t>244.29</a:t>
                      </a:r>
                      <a:endParaRPr sz="1000"/>
                    </a:p>
                  </a:txBody>
                  <a:tcPr marT="91425" marB="91425" marR="91425" marL="91425"/>
                </a:tc>
                <a:tc>
                  <a:txBody>
                    <a:bodyPr/>
                    <a:lstStyle/>
                    <a:p>
                      <a:pPr indent="0" lvl="0" marL="0" rtl="0" algn="l">
                        <a:spcBef>
                          <a:spcPts val="0"/>
                        </a:spcBef>
                        <a:spcAft>
                          <a:spcPts val="0"/>
                        </a:spcAft>
                        <a:buNone/>
                      </a:pPr>
                      <a:r>
                        <a:rPr lang="en" sz="1000"/>
                        <a:t>159.025</a:t>
                      </a:r>
                      <a:endParaRPr sz="1000"/>
                    </a:p>
                  </a:txBody>
                  <a:tcPr marT="91425" marB="91425" marR="91425" marL="91425"/>
                </a:tc>
              </a:tr>
            </a:tbl>
          </a:graphicData>
        </a:graphic>
      </p:graphicFrame>
      <p:pic>
        <p:nvPicPr>
          <p:cNvPr id="91" name="Google Shape;91;p18"/>
          <p:cNvPicPr preferRelativeResize="0"/>
          <p:nvPr/>
        </p:nvPicPr>
        <p:blipFill>
          <a:blip r:embed="rId4">
            <a:alphaModFix/>
          </a:blip>
          <a:stretch>
            <a:fillRect/>
          </a:stretch>
        </p:blipFill>
        <p:spPr>
          <a:xfrm>
            <a:off x="6044000" y="2638700"/>
            <a:ext cx="2921449" cy="2359625"/>
          </a:xfrm>
          <a:prstGeom prst="rect">
            <a:avLst/>
          </a:prstGeom>
          <a:noFill/>
          <a:ln>
            <a:noFill/>
          </a:ln>
        </p:spPr>
      </p:pic>
      <p:sp>
        <p:nvSpPr>
          <p:cNvPr id="92" name="Google Shape;92;p18"/>
          <p:cNvSpPr txBox="1"/>
          <p:nvPr/>
        </p:nvSpPr>
        <p:spPr>
          <a:xfrm>
            <a:off x="230150" y="3930100"/>
            <a:ext cx="5841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Duration </a:t>
            </a:r>
            <a:r>
              <a:rPr lang="en" sz="1600">
                <a:solidFill>
                  <a:schemeClr val="dk2"/>
                </a:solidFill>
                <a:latin typeface="Proxima Nova"/>
                <a:ea typeface="Proxima Nova"/>
                <a:cs typeface="Proxima Nova"/>
                <a:sym typeface="Proxima Nova"/>
              </a:rPr>
              <a:t>is our target variable and is measured in minutes</a:t>
            </a:r>
            <a:endParaRPr sz="1600">
              <a:solidFill>
                <a:schemeClr val="dk2"/>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5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Highway vs. Total Dataset</a:t>
            </a:r>
            <a:endParaRPr/>
          </a:p>
          <a:p>
            <a:pPr indent="0" lvl="0" marL="0" rtl="0" algn="l">
              <a:spcBef>
                <a:spcPts val="0"/>
              </a:spcBef>
              <a:spcAft>
                <a:spcPts val="0"/>
              </a:spcAft>
              <a:buNone/>
            </a:pPr>
            <a:r>
              <a:t/>
            </a:r>
            <a:endParaRPr/>
          </a:p>
        </p:txBody>
      </p:sp>
      <p:pic>
        <p:nvPicPr>
          <p:cNvPr id="98" name="Google Shape;98;p19"/>
          <p:cNvPicPr preferRelativeResize="0"/>
          <p:nvPr/>
        </p:nvPicPr>
        <p:blipFill>
          <a:blip r:embed="rId3">
            <a:alphaModFix/>
          </a:blip>
          <a:stretch>
            <a:fillRect/>
          </a:stretch>
        </p:blipFill>
        <p:spPr>
          <a:xfrm>
            <a:off x="1956163" y="1244275"/>
            <a:ext cx="5231674" cy="3340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2098850" y="1325575"/>
            <a:ext cx="4836300" cy="3082725"/>
          </a:xfrm>
          <a:prstGeom prst="rect">
            <a:avLst/>
          </a:prstGeom>
          <a:noFill/>
          <a:ln>
            <a:noFill/>
          </a:ln>
        </p:spPr>
      </p:pic>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Distribution</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Geographic</a:t>
            </a:r>
            <a:endParaRPr/>
          </a:p>
        </p:txBody>
      </p:sp>
      <p:pic>
        <p:nvPicPr>
          <p:cNvPr id="110" name="Google Shape;110;p21"/>
          <p:cNvPicPr preferRelativeResize="0"/>
          <p:nvPr/>
        </p:nvPicPr>
        <p:blipFill>
          <a:blip r:embed="rId3">
            <a:alphaModFix/>
          </a:blip>
          <a:stretch>
            <a:fillRect/>
          </a:stretch>
        </p:blipFill>
        <p:spPr>
          <a:xfrm>
            <a:off x="4670700" y="161450"/>
            <a:ext cx="3766617" cy="2499476"/>
          </a:xfrm>
          <a:prstGeom prst="rect">
            <a:avLst/>
          </a:prstGeom>
          <a:noFill/>
          <a:ln>
            <a:noFill/>
          </a:ln>
        </p:spPr>
      </p:pic>
      <p:pic>
        <p:nvPicPr>
          <p:cNvPr id="111" name="Google Shape;111;p21"/>
          <p:cNvPicPr preferRelativeResize="0"/>
          <p:nvPr/>
        </p:nvPicPr>
        <p:blipFill>
          <a:blip r:embed="rId4">
            <a:alphaModFix/>
          </a:blip>
          <a:stretch>
            <a:fillRect/>
          </a:stretch>
        </p:blipFill>
        <p:spPr>
          <a:xfrm>
            <a:off x="4755050" y="2644025"/>
            <a:ext cx="3846724" cy="2499475"/>
          </a:xfrm>
          <a:prstGeom prst="rect">
            <a:avLst/>
          </a:prstGeom>
          <a:noFill/>
          <a:ln>
            <a:noFill/>
          </a:ln>
        </p:spPr>
      </p:pic>
      <p:sp>
        <p:nvSpPr>
          <p:cNvPr id="112" name="Google Shape;112;p21"/>
          <p:cNvSpPr txBox="1"/>
          <p:nvPr>
            <p:ph idx="1" type="body"/>
          </p:nvPr>
        </p:nvSpPr>
        <p:spPr>
          <a:xfrm>
            <a:off x="311700" y="1152475"/>
            <a:ext cx="43590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Number of cities</a:t>
            </a:r>
            <a:endParaRPr sz="2400"/>
          </a:p>
          <a:p>
            <a:pPr indent="-381000" lvl="0" marL="457200" rtl="0" algn="l">
              <a:spcBef>
                <a:spcPts val="0"/>
              </a:spcBef>
              <a:spcAft>
                <a:spcPts val="0"/>
              </a:spcAft>
              <a:buSzPts val="2400"/>
              <a:buChar char="●"/>
            </a:pPr>
            <a:r>
              <a:rPr lang="en" sz="2400"/>
              <a:t>Traffic incidents/ capita?</a:t>
            </a:r>
            <a:endParaRPr sz="2400"/>
          </a:p>
          <a:p>
            <a:pPr indent="-381000" lvl="0" marL="457200" rtl="0" algn="l">
              <a:spcBef>
                <a:spcPts val="0"/>
              </a:spcBef>
              <a:spcAft>
                <a:spcPts val="0"/>
              </a:spcAft>
              <a:buSzPts val="2400"/>
              <a:buChar char="●"/>
            </a:pPr>
            <a:r>
              <a:rPr lang="en" sz="2400"/>
              <a:t>New variables (</a:t>
            </a:r>
            <a:r>
              <a:rPr lang="en" sz="2400"/>
              <a:t>web scraping</a:t>
            </a:r>
            <a:r>
              <a:rPr lang="en" sz="2400"/>
              <a:t>)</a:t>
            </a:r>
            <a:endParaRPr sz="2400"/>
          </a:p>
          <a:p>
            <a:pPr indent="-355600" lvl="1" marL="914400" rtl="0" algn="l">
              <a:spcBef>
                <a:spcPts val="0"/>
              </a:spcBef>
              <a:spcAft>
                <a:spcPts val="0"/>
              </a:spcAft>
              <a:buSzPts val="2000"/>
              <a:buChar char="○"/>
            </a:pPr>
            <a:r>
              <a:rPr lang="en" sz="2000"/>
              <a:t>Per Capita Incident Rate</a:t>
            </a:r>
            <a:endParaRPr sz="2000"/>
          </a:p>
          <a:p>
            <a:pPr indent="-317500" lvl="1" marL="914400" rtl="0" algn="l">
              <a:spcBef>
                <a:spcPts val="0"/>
              </a:spcBef>
              <a:spcAft>
                <a:spcPts val="0"/>
              </a:spcAft>
              <a:buSzPts val="1400"/>
              <a:buChar char="○"/>
            </a:pPr>
            <a:r>
              <a:rPr lang="en" sz="2000"/>
              <a:t>Population/ city</a:t>
            </a:r>
            <a:endParaRPr sz="2000"/>
          </a:p>
          <a:p>
            <a:pPr indent="0" lvl="0" marL="9144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00008B"/>
      </a:dk1>
      <a:lt1>
        <a:srgbClr val="FFFFFF"/>
      </a:lt1>
      <a:dk2>
        <a:srgbClr val="36454F"/>
      </a:dk2>
      <a:lt2>
        <a:srgbClr val="D9D9D9"/>
      </a:lt2>
      <a:accent1>
        <a:srgbClr val="87CEEB"/>
      </a:accent1>
      <a:accent2>
        <a:srgbClr val="228B22"/>
      </a:accent2>
      <a:accent3>
        <a:srgbClr val="F8855F"/>
      </a:accent3>
      <a:accent4>
        <a:srgbClr val="D84315"/>
      </a:accent4>
      <a:accent5>
        <a:srgbClr val="FFD700"/>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